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82" r:id="rId3"/>
    <p:sldId id="383" r:id="rId4"/>
    <p:sldId id="384" r:id="rId5"/>
    <p:sldId id="385" r:id="rId6"/>
    <p:sldId id="386" r:id="rId7"/>
    <p:sldId id="387" r:id="rId8"/>
    <p:sldId id="389" r:id="rId9"/>
    <p:sldId id="388" r:id="rId10"/>
    <p:sldId id="390" r:id="rId11"/>
    <p:sldId id="391" r:id="rId12"/>
    <p:sldId id="392" r:id="rId13"/>
    <p:sldId id="393" r:id="rId14"/>
    <p:sldId id="394" r:id="rId15"/>
    <p:sldId id="395" r:id="rId16"/>
    <p:sldId id="396" r:id="rId17"/>
    <p:sldId id="397" r:id="rId18"/>
    <p:sldId id="398" r:id="rId19"/>
    <p:sldId id="399" r:id="rId20"/>
    <p:sldId id="400" r:id="rId21"/>
    <p:sldId id="401" r:id="rId22"/>
    <p:sldId id="402" r:id="rId23"/>
    <p:sldId id="40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1" d="100"/>
          <a:sy n="81" d="100"/>
        </p:scale>
        <p:origin x="91" y="48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0FA20F-C51F-4F4B-B10A-1D8F02C489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CEBCF1E9-70B1-47EA-A93D-1FC039D175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EBCF3DAD-0053-4DD8-B5FD-A6DB58CD2143}"/>
              </a:ext>
            </a:extLst>
          </p:cNvPr>
          <p:cNvSpPr>
            <a:spLocks noGrp="1"/>
          </p:cNvSpPr>
          <p:nvPr>
            <p:ph type="dt" sz="half" idx="10"/>
          </p:nvPr>
        </p:nvSpPr>
        <p:spPr/>
        <p:txBody>
          <a:bodyPr/>
          <a:lstStyle/>
          <a:p>
            <a:fld id="{EBA64883-FF5F-4223-99E0-9736BA47F561}" type="datetimeFigureOut">
              <a:rPr lang="en-GB" smtClean="0"/>
              <a:t>16/06/2020</a:t>
            </a:fld>
            <a:endParaRPr lang="en-GB"/>
          </a:p>
        </p:txBody>
      </p:sp>
      <p:sp>
        <p:nvSpPr>
          <p:cNvPr id="5" name="Footer Placeholder 4">
            <a:extLst>
              <a:ext uri="{FF2B5EF4-FFF2-40B4-BE49-F238E27FC236}">
                <a16:creationId xmlns="" xmlns:a16="http://schemas.microsoft.com/office/drawing/2014/main" id="{B6FBFCFF-6DAB-4F24-93B5-B94E1CFA8A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149B023F-4ABA-4730-8573-0CD708EAD432}"/>
              </a:ext>
            </a:extLst>
          </p:cNvPr>
          <p:cNvSpPr>
            <a:spLocks noGrp="1"/>
          </p:cNvSpPr>
          <p:nvPr>
            <p:ph type="sldNum" sz="quarter" idx="12"/>
          </p:nvPr>
        </p:nvSpPr>
        <p:spPr/>
        <p:txBody>
          <a:bodyPr/>
          <a:lstStyle/>
          <a:p>
            <a:fld id="{FF845FDD-E67D-4459-A4C5-9A3D0A99040B}" type="slidenum">
              <a:rPr lang="en-GB" smtClean="0"/>
              <a:t>‹#›</a:t>
            </a:fld>
            <a:endParaRPr lang="en-GB"/>
          </a:p>
        </p:txBody>
      </p:sp>
    </p:spTree>
    <p:extLst>
      <p:ext uri="{BB962C8B-B14F-4D97-AF65-F5344CB8AC3E}">
        <p14:creationId xmlns:p14="http://schemas.microsoft.com/office/powerpoint/2010/main" val="449613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20B217-744B-4430-BCF1-3B58201F954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ACF491B4-24D0-4239-B694-FE124DD568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DEF97FE4-BEAF-42DD-A92C-A3AA9D43875B}"/>
              </a:ext>
            </a:extLst>
          </p:cNvPr>
          <p:cNvSpPr>
            <a:spLocks noGrp="1"/>
          </p:cNvSpPr>
          <p:nvPr>
            <p:ph type="dt" sz="half" idx="10"/>
          </p:nvPr>
        </p:nvSpPr>
        <p:spPr/>
        <p:txBody>
          <a:bodyPr/>
          <a:lstStyle/>
          <a:p>
            <a:fld id="{EBA64883-FF5F-4223-99E0-9736BA47F561}" type="datetimeFigureOut">
              <a:rPr lang="en-GB" smtClean="0"/>
              <a:t>16/06/2020</a:t>
            </a:fld>
            <a:endParaRPr lang="en-GB"/>
          </a:p>
        </p:txBody>
      </p:sp>
      <p:sp>
        <p:nvSpPr>
          <p:cNvPr id="5" name="Footer Placeholder 4">
            <a:extLst>
              <a:ext uri="{FF2B5EF4-FFF2-40B4-BE49-F238E27FC236}">
                <a16:creationId xmlns="" xmlns:a16="http://schemas.microsoft.com/office/drawing/2014/main" id="{A497A83C-4DBA-47AD-AD83-6983D5DAA9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C88A0ACF-DF16-45A2-AEE9-1CF4AE7DF13D}"/>
              </a:ext>
            </a:extLst>
          </p:cNvPr>
          <p:cNvSpPr>
            <a:spLocks noGrp="1"/>
          </p:cNvSpPr>
          <p:nvPr>
            <p:ph type="sldNum" sz="quarter" idx="12"/>
          </p:nvPr>
        </p:nvSpPr>
        <p:spPr/>
        <p:txBody>
          <a:bodyPr/>
          <a:lstStyle/>
          <a:p>
            <a:fld id="{FF845FDD-E67D-4459-A4C5-9A3D0A99040B}" type="slidenum">
              <a:rPr lang="en-GB" smtClean="0"/>
              <a:t>‹#›</a:t>
            </a:fld>
            <a:endParaRPr lang="en-GB"/>
          </a:p>
        </p:txBody>
      </p:sp>
    </p:spTree>
    <p:extLst>
      <p:ext uri="{BB962C8B-B14F-4D97-AF65-F5344CB8AC3E}">
        <p14:creationId xmlns:p14="http://schemas.microsoft.com/office/powerpoint/2010/main" val="4118595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FC14381-E54B-41B0-A987-6B5C918DE86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E55BF24F-84D9-49F6-AF25-92CE06471F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D3FF60CA-C922-44C3-8BFA-025B4043247D}"/>
              </a:ext>
            </a:extLst>
          </p:cNvPr>
          <p:cNvSpPr>
            <a:spLocks noGrp="1"/>
          </p:cNvSpPr>
          <p:nvPr>
            <p:ph type="dt" sz="half" idx="10"/>
          </p:nvPr>
        </p:nvSpPr>
        <p:spPr/>
        <p:txBody>
          <a:bodyPr/>
          <a:lstStyle/>
          <a:p>
            <a:fld id="{EBA64883-FF5F-4223-99E0-9736BA47F561}" type="datetimeFigureOut">
              <a:rPr lang="en-GB" smtClean="0"/>
              <a:t>16/06/2020</a:t>
            </a:fld>
            <a:endParaRPr lang="en-GB"/>
          </a:p>
        </p:txBody>
      </p:sp>
      <p:sp>
        <p:nvSpPr>
          <p:cNvPr id="5" name="Footer Placeholder 4">
            <a:extLst>
              <a:ext uri="{FF2B5EF4-FFF2-40B4-BE49-F238E27FC236}">
                <a16:creationId xmlns="" xmlns:a16="http://schemas.microsoft.com/office/drawing/2014/main" id="{7839E4CE-6379-4B65-BDB8-01BFB10CE7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95F0DE14-A803-4F56-942E-8D7FB7F8F1C9}"/>
              </a:ext>
            </a:extLst>
          </p:cNvPr>
          <p:cNvSpPr>
            <a:spLocks noGrp="1"/>
          </p:cNvSpPr>
          <p:nvPr>
            <p:ph type="sldNum" sz="quarter" idx="12"/>
          </p:nvPr>
        </p:nvSpPr>
        <p:spPr/>
        <p:txBody>
          <a:bodyPr/>
          <a:lstStyle/>
          <a:p>
            <a:fld id="{FF845FDD-E67D-4459-A4C5-9A3D0A99040B}" type="slidenum">
              <a:rPr lang="en-GB" smtClean="0"/>
              <a:t>‹#›</a:t>
            </a:fld>
            <a:endParaRPr lang="en-GB"/>
          </a:p>
        </p:txBody>
      </p:sp>
    </p:spTree>
    <p:extLst>
      <p:ext uri="{BB962C8B-B14F-4D97-AF65-F5344CB8AC3E}">
        <p14:creationId xmlns:p14="http://schemas.microsoft.com/office/powerpoint/2010/main" val="402075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C0A47F-7C08-4FA8-AD8F-9FC2F30DF3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2857D3AF-28DE-432A-AB85-1D80458EA2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024F6129-0AE3-4B5B-8363-2DCCA0577E90}"/>
              </a:ext>
            </a:extLst>
          </p:cNvPr>
          <p:cNvSpPr>
            <a:spLocks noGrp="1"/>
          </p:cNvSpPr>
          <p:nvPr>
            <p:ph type="dt" sz="half" idx="10"/>
          </p:nvPr>
        </p:nvSpPr>
        <p:spPr/>
        <p:txBody>
          <a:bodyPr/>
          <a:lstStyle/>
          <a:p>
            <a:fld id="{EBA64883-FF5F-4223-99E0-9736BA47F561}" type="datetimeFigureOut">
              <a:rPr lang="en-GB" smtClean="0"/>
              <a:t>16/06/2020</a:t>
            </a:fld>
            <a:endParaRPr lang="en-GB"/>
          </a:p>
        </p:txBody>
      </p:sp>
      <p:sp>
        <p:nvSpPr>
          <p:cNvPr id="5" name="Footer Placeholder 4">
            <a:extLst>
              <a:ext uri="{FF2B5EF4-FFF2-40B4-BE49-F238E27FC236}">
                <a16:creationId xmlns="" xmlns:a16="http://schemas.microsoft.com/office/drawing/2014/main" id="{ABE0718C-984F-4FCC-BFD4-BCD274533D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91E5A34E-9191-458E-B90B-D9307C8A151E}"/>
              </a:ext>
            </a:extLst>
          </p:cNvPr>
          <p:cNvSpPr>
            <a:spLocks noGrp="1"/>
          </p:cNvSpPr>
          <p:nvPr>
            <p:ph type="sldNum" sz="quarter" idx="12"/>
          </p:nvPr>
        </p:nvSpPr>
        <p:spPr/>
        <p:txBody>
          <a:bodyPr/>
          <a:lstStyle/>
          <a:p>
            <a:fld id="{FF845FDD-E67D-4459-A4C5-9A3D0A99040B}" type="slidenum">
              <a:rPr lang="en-GB" smtClean="0"/>
              <a:t>‹#›</a:t>
            </a:fld>
            <a:endParaRPr lang="en-GB"/>
          </a:p>
        </p:txBody>
      </p:sp>
    </p:spTree>
    <p:extLst>
      <p:ext uri="{BB962C8B-B14F-4D97-AF65-F5344CB8AC3E}">
        <p14:creationId xmlns:p14="http://schemas.microsoft.com/office/powerpoint/2010/main" val="4099663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E9C66A-F2C4-4BDF-9A4E-20F5BAE9A8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A100CB57-6EA6-48C4-B1BA-BFD4F38220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F61E933-AA87-4498-AC1E-7B5B49C7FCC2}"/>
              </a:ext>
            </a:extLst>
          </p:cNvPr>
          <p:cNvSpPr>
            <a:spLocks noGrp="1"/>
          </p:cNvSpPr>
          <p:nvPr>
            <p:ph type="dt" sz="half" idx="10"/>
          </p:nvPr>
        </p:nvSpPr>
        <p:spPr/>
        <p:txBody>
          <a:bodyPr/>
          <a:lstStyle/>
          <a:p>
            <a:fld id="{EBA64883-FF5F-4223-99E0-9736BA47F561}" type="datetimeFigureOut">
              <a:rPr lang="en-GB" smtClean="0"/>
              <a:t>16/06/2020</a:t>
            </a:fld>
            <a:endParaRPr lang="en-GB"/>
          </a:p>
        </p:txBody>
      </p:sp>
      <p:sp>
        <p:nvSpPr>
          <p:cNvPr id="5" name="Footer Placeholder 4">
            <a:extLst>
              <a:ext uri="{FF2B5EF4-FFF2-40B4-BE49-F238E27FC236}">
                <a16:creationId xmlns="" xmlns:a16="http://schemas.microsoft.com/office/drawing/2014/main" id="{AC4B5DE5-5532-42C8-AE49-A5486E977F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7E499BB0-532A-4888-881F-006066D3D3CB}"/>
              </a:ext>
            </a:extLst>
          </p:cNvPr>
          <p:cNvSpPr>
            <a:spLocks noGrp="1"/>
          </p:cNvSpPr>
          <p:nvPr>
            <p:ph type="sldNum" sz="quarter" idx="12"/>
          </p:nvPr>
        </p:nvSpPr>
        <p:spPr/>
        <p:txBody>
          <a:bodyPr/>
          <a:lstStyle/>
          <a:p>
            <a:fld id="{FF845FDD-E67D-4459-A4C5-9A3D0A99040B}" type="slidenum">
              <a:rPr lang="en-GB" smtClean="0"/>
              <a:t>‹#›</a:t>
            </a:fld>
            <a:endParaRPr lang="en-GB"/>
          </a:p>
        </p:txBody>
      </p:sp>
    </p:spTree>
    <p:extLst>
      <p:ext uri="{BB962C8B-B14F-4D97-AF65-F5344CB8AC3E}">
        <p14:creationId xmlns:p14="http://schemas.microsoft.com/office/powerpoint/2010/main" val="1192858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B51030-A967-4BA3-93DA-D051CDF32CB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10661794-D718-4514-BE7E-D96CFF1D3A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F4CF163F-203E-4CC9-9251-FD88A7B927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CD601D94-3280-42E9-B9B2-200A68F70F71}"/>
              </a:ext>
            </a:extLst>
          </p:cNvPr>
          <p:cNvSpPr>
            <a:spLocks noGrp="1"/>
          </p:cNvSpPr>
          <p:nvPr>
            <p:ph type="dt" sz="half" idx="10"/>
          </p:nvPr>
        </p:nvSpPr>
        <p:spPr/>
        <p:txBody>
          <a:bodyPr/>
          <a:lstStyle/>
          <a:p>
            <a:fld id="{EBA64883-FF5F-4223-99E0-9736BA47F561}" type="datetimeFigureOut">
              <a:rPr lang="en-GB" smtClean="0"/>
              <a:t>16/06/2020</a:t>
            </a:fld>
            <a:endParaRPr lang="en-GB"/>
          </a:p>
        </p:txBody>
      </p:sp>
      <p:sp>
        <p:nvSpPr>
          <p:cNvPr id="6" name="Footer Placeholder 5">
            <a:extLst>
              <a:ext uri="{FF2B5EF4-FFF2-40B4-BE49-F238E27FC236}">
                <a16:creationId xmlns="" xmlns:a16="http://schemas.microsoft.com/office/drawing/2014/main" id="{F079D106-E345-4CD7-AD5C-11E00C50113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B4812136-3C7E-4539-A8AC-164B5E4B6208}"/>
              </a:ext>
            </a:extLst>
          </p:cNvPr>
          <p:cNvSpPr>
            <a:spLocks noGrp="1"/>
          </p:cNvSpPr>
          <p:nvPr>
            <p:ph type="sldNum" sz="quarter" idx="12"/>
          </p:nvPr>
        </p:nvSpPr>
        <p:spPr/>
        <p:txBody>
          <a:bodyPr/>
          <a:lstStyle/>
          <a:p>
            <a:fld id="{FF845FDD-E67D-4459-A4C5-9A3D0A99040B}" type="slidenum">
              <a:rPr lang="en-GB" smtClean="0"/>
              <a:t>‹#›</a:t>
            </a:fld>
            <a:endParaRPr lang="en-GB"/>
          </a:p>
        </p:txBody>
      </p:sp>
    </p:spTree>
    <p:extLst>
      <p:ext uri="{BB962C8B-B14F-4D97-AF65-F5344CB8AC3E}">
        <p14:creationId xmlns:p14="http://schemas.microsoft.com/office/powerpoint/2010/main" val="1661888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211D1D-6830-41CE-8EB8-FFD8513AA01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3EC02854-4ED1-42EB-88F3-4DCFB3F39F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5DDB0D8-B28A-4502-81B8-F5512C4B3E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0045558B-68CF-4122-8046-2CCB40CB3B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C328936-ECA3-408A-8A1F-4D0F4EBB72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A0C24A0C-5C6F-48A0-8850-76A10FA58BF4}"/>
              </a:ext>
            </a:extLst>
          </p:cNvPr>
          <p:cNvSpPr>
            <a:spLocks noGrp="1"/>
          </p:cNvSpPr>
          <p:nvPr>
            <p:ph type="dt" sz="half" idx="10"/>
          </p:nvPr>
        </p:nvSpPr>
        <p:spPr/>
        <p:txBody>
          <a:bodyPr/>
          <a:lstStyle/>
          <a:p>
            <a:fld id="{EBA64883-FF5F-4223-99E0-9736BA47F561}" type="datetimeFigureOut">
              <a:rPr lang="en-GB" smtClean="0"/>
              <a:t>16/06/2020</a:t>
            </a:fld>
            <a:endParaRPr lang="en-GB"/>
          </a:p>
        </p:txBody>
      </p:sp>
      <p:sp>
        <p:nvSpPr>
          <p:cNvPr id="8" name="Footer Placeholder 7">
            <a:extLst>
              <a:ext uri="{FF2B5EF4-FFF2-40B4-BE49-F238E27FC236}">
                <a16:creationId xmlns="" xmlns:a16="http://schemas.microsoft.com/office/drawing/2014/main" id="{70F77E04-1C6E-4D68-9343-93DA1E96A3F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C3C39C60-790A-4770-9073-13814211BCAB}"/>
              </a:ext>
            </a:extLst>
          </p:cNvPr>
          <p:cNvSpPr>
            <a:spLocks noGrp="1"/>
          </p:cNvSpPr>
          <p:nvPr>
            <p:ph type="sldNum" sz="quarter" idx="12"/>
          </p:nvPr>
        </p:nvSpPr>
        <p:spPr/>
        <p:txBody>
          <a:bodyPr/>
          <a:lstStyle/>
          <a:p>
            <a:fld id="{FF845FDD-E67D-4459-A4C5-9A3D0A99040B}" type="slidenum">
              <a:rPr lang="en-GB" smtClean="0"/>
              <a:t>‹#›</a:t>
            </a:fld>
            <a:endParaRPr lang="en-GB"/>
          </a:p>
        </p:txBody>
      </p:sp>
    </p:spTree>
    <p:extLst>
      <p:ext uri="{BB962C8B-B14F-4D97-AF65-F5344CB8AC3E}">
        <p14:creationId xmlns:p14="http://schemas.microsoft.com/office/powerpoint/2010/main" val="4078789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6F4A72-3D36-4BBA-A7D4-6F6BCCDFB54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2C6FB46B-5C7D-4E47-A779-F82313E5B8A9}"/>
              </a:ext>
            </a:extLst>
          </p:cNvPr>
          <p:cNvSpPr>
            <a:spLocks noGrp="1"/>
          </p:cNvSpPr>
          <p:nvPr>
            <p:ph type="dt" sz="half" idx="10"/>
          </p:nvPr>
        </p:nvSpPr>
        <p:spPr/>
        <p:txBody>
          <a:bodyPr/>
          <a:lstStyle/>
          <a:p>
            <a:fld id="{EBA64883-FF5F-4223-99E0-9736BA47F561}" type="datetimeFigureOut">
              <a:rPr lang="en-GB" smtClean="0"/>
              <a:t>16/06/2020</a:t>
            </a:fld>
            <a:endParaRPr lang="en-GB"/>
          </a:p>
        </p:txBody>
      </p:sp>
      <p:sp>
        <p:nvSpPr>
          <p:cNvPr id="4" name="Footer Placeholder 3">
            <a:extLst>
              <a:ext uri="{FF2B5EF4-FFF2-40B4-BE49-F238E27FC236}">
                <a16:creationId xmlns="" xmlns:a16="http://schemas.microsoft.com/office/drawing/2014/main" id="{E7211DD4-9C18-4B20-9AD1-8BA72783FB3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88CC9CAB-8036-4E26-9330-533916BACFD3}"/>
              </a:ext>
            </a:extLst>
          </p:cNvPr>
          <p:cNvSpPr>
            <a:spLocks noGrp="1"/>
          </p:cNvSpPr>
          <p:nvPr>
            <p:ph type="sldNum" sz="quarter" idx="12"/>
          </p:nvPr>
        </p:nvSpPr>
        <p:spPr/>
        <p:txBody>
          <a:bodyPr/>
          <a:lstStyle/>
          <a:p>
            <a:fld id="{FF845FDD-E67D-4459-A4C5-9A3D0A99040B}" type="slidenum">
              <a:rPr lang="en-GB" smtClean="0"/>
              <a:t>‹#›</a:t>
            </a:fld>
            <a:endParaRPr lang="en-GB"/>
          </a:p>
        </p:txBody>
      </p:sp>
    </p:spTree>
    <p:extLst>
      <p:ext uri="{BB962C8B-B14F-4D97-AF65-F5344CB8AC3E}">
        <p14:creationId xmlns:p14="http://schemas.microsoft.com/office/powerpoint/2010/main" val="2417552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1CC308E-DB5C-43FF-8CA8-B4781068F34E}"/>
              </a:ext>
            </a:extLst>
          </p:cNvPr>
          <p:cNvSpPr>
            <a:spLocks noGrp="1"/>
          </p:cNvSpPr>
          <p:nvPr>
            <p:ph type="dt" sz="half" idx="10"/>
          </p:nvPr>
        </p:nvSpPr>
        <p:spPr/>
        <p:txBody>
          <a:bodyPr/>
          <a:lstStyle/>
          <a:p>
            <a:fld id="{EBA64883-FF5F-4223-99E0-9736BA47F561}" type="datetimeFigureOut">
              <a:rPr lang="en-GB" smtClean="0"/>
              <a:t>16/06/2020</a:t>
            </a:fld>
            <a:endParaRPr lang="en-GB"/>
          </a:p>
        </p:txBody>
      </p:sp>
      <p:sp>
        <p:nvSpPr>
          <p:cNvPr id="3" name="Footer Placeholder 2">
            <a:extLst>
              <a:ext uri="{FF2B5EF4-FFF2-40B4-BE49-F238E27FC236}">
                <a16:creationId xmlns="" xmlns:a16="http://schemas.microsoft.com/office/drawing/2014/main" id="{D4B532E3-4405-49CF-AAA9-B1699AE3E34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CA81B493-F3D1-4EF5-A651-08259D8F346E}"/>
              </a:ext>
            </a:extLst>
          </p:cNvPr>
          <p:cNvSpPr>
            <a:spLocks noGrp="1"/>
          </p:cNvSpPr>
          <p:nvPr>
            <p:ph type="sldNum" sz="quarter" idx="12"/>
          </p:nvPr>
        </p:nvSpPr>
        <p:spPr/>
        <p:txBody>
          <a:bodyPr/>
          <a:lstStyle/>
          <a:p>
            <a:fld id="{FF845FDD-E67D-4459-A4C5-9A3D0A99040B}" type="slidenum">
              <a:rPr lang="en-GB" smtClean="0"/>
              <a:t>‹#›</a:t>
            </a:fld>
            <a:endParaRPr lang="en-GB"/>
          </a:p>
        </p:txBody>
      </p:sp>
    </p:spTree>
    <p:extLst>
      <p:ext uri="{BB962C8B-B14F-4D97-AF65-F5344CB8AC3E}">
        <p14:creationId xmlns:p14="http://schemas.microsoft.com/office/powerpoint/2010/main" val="915962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DED38B-454A-4BD9-AF59-596C9DAF62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4F51395D-972E-4189-B668-664A48CC59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1A9392F2-ECBF-4C63-A987-DB24BC0134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9D4E303-C55A-4148-95C6-AE04BACE70F1}"/>
              </a:ext>
            </a:extLst>
          </p:cNvPr>
          <p:cNvSpPr>
            <a:spLocks noGrp="1"/>
          </p:cNvSpPr>
          <p:nvPr>
            <p:ph type="dt" sz="half" idx="10"/>
          </p:nvPr>
        </p:nvSpPr>
        <p:spPr/>
        <p:txBody>
          <a:bodyPr/>
          <a:lstStyle/>
          <a:p>
            <a:fld id="{EBA64883-FF5F-4223-99E0-9736BA47F561}" type="datetimeFigureOut">
              <a:rPr lang="en-GB" smtClean="0"/>
              <a:t>16/06/2020</a:t>
            </a:fld>
            <a:endParaRPr lang="en-GB"/>
          </a:p>
        </p:txBody>
      </p:sp>
      <p:sp>
        <p:nvSpPr>
          <p:cNvPr id="6" name="Footer Placeholder 5">
            <a:extLst>
              <a:ext uri="{FF2B5EF4-FFF2-40B4-BE49-F238E27FC236}">
                <a16:creationId xmlns="" xmlns:a16="http://schemas.microsoft.com/office/drawing/2014/main" id="{C2B8AE72-A8EE-4C6A-94C1-0795CEE632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AAD49BF7-96A6-49FB-926F-B98EDF9C2F7F}"/>
              </a:ext>
            </a:extLst>
          </p:cNvPr>
          <p:cNvSpPr>
            <a:spLocks noGrp="1"/>
          </p:cNvSpPr>
          <p:nvPr>
            <p:ph type="sldNum" sz="quarter" idx="12"/>
          </p:nvPr>
        </p:nvSpPr>
        <p:spPr/>
        <p:txBody>
          <a:bodyPr/>
          <a:lstStyle/>
          <a:p>
            <a:fld id="{FF845FDD-E67D-4459-A4C5-9A3D0A99040B}" type="slidenum">
              <a:rPr lang="en-GB" smtClean="0"/>
              <a:t>‹#›</a:t>
            </a:fld>
            <a:endParaRPr lang="en-GB"/>
          </a:p>
        </p:txBody>
      </p:sp>
    </p:spTree>
    <p:extLst>
      <p:ext uri="{BB962C8B-B14F-4D97-AF65-F5344CB8AC3E}">
        <p14:creationId xmlns:p14="http://schemas.microsoft.com/office/powerpoint/2010/main" val="54630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43F814-3149-44B4-90C6-C2DB3DE7EF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C91A1EFF-0DDD-4EA9-9D3F-6557D6799B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A790DAE6-614E-4053-9F52-D8AD6C3126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3FA8C2B-AEAF-42BE-8BBB-80C0D2889EA0}"/>
              </a:ext>
            </a:extLst>
          </p:cNvPr>
          <p:cNvSpPr>
            <a:spLocks noGrp="1"/>
          </p:cNvSpPr>
          <p:nvPr>
            <p:ph type="dt" sz="half" idx="10"/>
          </p:nvPr>
        </p:nvSpPr>
        <p:spPr/>
        <p:txBody>
          <a:bodyPr/>
          <a:lstStyle/>
          <a:p>
            <a:fld id="{EBA64883-FF5F-4223-99E0-9736BA47F561}" type="datetimeFigureOut">
              <a:rPr lang="en-GB" smtClean="0"/>
              <a:t>16/06/2020</a:t>
            </a:fld>
            <a:endParaRPr lang="en-GB"/>
          </a:p>
        </p:txBody>
      </p:sp>
      <p:sp>
        <p:nvSpPr>
          <p:cNvPr id="6" name="Footer Placeholder 5">
            <a:extLst>
              <a:ext uri="{FF2B5EF4-FFF2-40B4-BE49-F238E27FC236}">
                <a16:creationId xmlns="" xmlns:a16="http://schemas.microsoft.com/office/drawing/2014/main" id="{D9DBA6D9-A8F2-44AC-9829-ABE9AB2334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6646BC86-0019-4DA5-A7A8-BFD20A7823CC}"/>
              </a:ext>
            </a:extLst>
          </p:cNvPr>
          <p:cNvSpPr>
            <a:spLocks noGrp="1"/>
          </p:cNvSpPr>
          <p:nvPr>
            <p:ph type="sldNum" sz="quarter" idx="12"/>
          </p:nvPr>
        </p:nvSpPr>
        <p:spPr/>
        <p:txBody>
          <a:bodyPr/>
          <a:lstStyle/>
          <a:p>
            <a:fld id="{FF845FDD-E67D-4459-A4C5-9A3D0A99040B}" type="slidenum">
              <a:rPr lang="en-GB" smtClean="0"/>
              <a:t>‹#›</a:t>
            </a:fld>
            <a:endParaRPr lang="en-GB"/>
          </a:p>
        </p:txBody>
      </p:sp>
    </p:spTree>
    <p:extLst>
      <p:ext uri="{BB962C8B-B14F-4D97-AF65-F5344CB8AC3E}">
        <p14:creationId xmlns:p14="http://schemas.microsoft.com/office/powerpoint/2010/main" val="453531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F974D78-C608-4CD7-9CC6-C7AEC88168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961D1201-244F-4826-8003-EF2EA9648B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18867374-7502-4F27-A4E1-814D30A499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A64883-FF5F-4223-99E0-9736BA47F561}" type="datetimeFigureOut">
              <a:rPr lang="en-GB" smtClean="0"/>
              <a:t>16/06/2020</a:t>
            </a:fld>
            <a:endParaRPr lang="en-GB"/>
          </a:p>
        </p:txBody>
      </p:sp>
      <p:sp>
        <p:nvSpPr>
          <p:cNvPr id="5" name="Footer Placeholder 4">
            <a:extLst>
              <a:ext uri="{FF2B5EF4-FFF2-40B4-BE49-F238E27FC236}">
                <a16:creationId xmlns="" xmlns:a16="http://schemas.microsoft.com/office/drawing/2014/main" id="{B2C6752E-0120-4E2F-B4F2-DD9946AC21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7DE2C255-BC64-430B-8EFD-E2124448F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845FDD-E67D-4459-A4C5-9A3D0A99040B}" type="slidenum">
              <a:rPr lang="en-GB" smtClean="0"/>
              <a:t>‹#›</a:t>
            </a:fld>
            <a:endParaRPr lang="en-GB"/>
          </a:p>
        </p:txBody>
      </p:sp>
    </p:spTree>
    <p:extLst>
      <p:ext uri="{BB962C8B-B14F-4D97-AF65-F5344CB8AC3E}">
        <p14:creationId xmlns:p14="http://schemas.microsoft.com/office/powerpoint/2010/main" val="3622388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marciglass.com/2015/12/27/the-beginning-of-the-good-news"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ommons.wikimedia.org/wiki/File:Mars_Science_Laboratory_Curiosity_rover_cropped.jpg" TargetMode="External"/><Relationship Id="rId2" Type="http://schemas.openxmlformats.org/officeDocument/2006/relationships/image" Target="../media/image10.jpg"/><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hyperlink" Target="http://nlife.ca/audio/andrew-fountain-bible-truth" TargetMode="External"/><Relationship Id="rId2" Type="http://schemas.openxmlformats.org/officeDocument/2006/relationships/image" Target="../media/image11.jpg"/><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hyperlink" Target="http://nlife.ca/audio/andrew-fountain-bible-truth"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flickr.com/photos/aaronescobar/3058616177" TargetMode="External"/><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jpg"/><Relationship Id="rId5" Type="http://schemas.openxmlformats.org/officeDocument/2006/relationships/image" Target="../media/image15.jp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jp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Cardinals_created_by_Pius_XI" TargetMode="External"/><Relationship Id="rId2" Type="http://schemas.openxmlformats.org/officeDocument/2006/relationships/image" Target="../media/image17.jpg"/><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hyperlink" Target="https://en.wikiversity.org/wiki/Motivation_and_emotion/Book/2013/Lying" TargetMode="External"/><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jpg"/><Relationship Id="rId5" Type="http://schemas.openxmlformats.org/officeDocument/2006/relationships/hyperlink" Target="https://www.pexels.com/photo/photo-of-women-talking-while-sitting-3182808/" TargetMode="Externa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hyperlink" Target="https://www.wallpaperflare.com/search?wallpaper=hole" TargetMode="External"/><Relationship Id="rId2" Type="http://schemas.openxmlformats.org/officeDocument/2006/relationships/image" Target="../media/image20.jpg"/><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hyperlink" Target="https://www.internationalrivers.org/resources/environmental-flow-policies-moving-beyond-good-intentions-1671" TargetMode="External"/><Relationship Id="rId2" Type="http://schemas.openxmlformats.org/officeDocument/2006/relationships/image" Target="../media/image21.jpg"/><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hyperlink" Target="https://creativecommons.org/licenses/by-nc-sa/3.0/"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hyperlink" Target="http://www.flickr.com/photos/4thglryofgod/7711866066/" TargetMode="External"/><Relationship Id="rId7" Type="http://schemas.openxmlformats.org/officeDocument/2006/relationships/hyperlink" Target="http://joyfulchallenge.blogspot.com/2014/02/" TargetMode="External"/><Relationship Id="rId2" Type="http://schemas.openxmlformats.org/officeDocument/2006/relationships/image" Target="../media/image22.jpg"/><Relationship Id="rId1" Type="http://schemas.openxmlformats.org/officeDocument/2006/relationships/slideLayout" Target="../slideLayouts/slideLayout6.xml"/><Relationship Id="rId6" Type="http://schemas.openxmlformats.org/officeDocument/2006/relationships/image" Target="../media/image24.jpg"/><Relationship Id="rId5" Type="http://schemas.openxmlformats.org/officeDocument/2006/relationships/hyperlink" Target="https://commons.wikimedia.org/wiki/File:Dove_peace.svg" TargetMode="Externa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hyperlink" Target="http://www.groundreport.com/bear-grylls-wanted-to-meet-mother-teresa/" TargetMode="External"/><Relationship Id="rId7" Type="http://schemas.openxmlformats.org/officeDocument/2006/relationships/hyperlink" Target="https://pedrogullotti.wordpress.com/2011/07/25/rechazadas-la-samaritana/" TargetMode="External"/><Relationship Id="rId2" Type="http://schemas.openxmlformats.org/officeDocument/2006/relationships/image" Target="../media/image25.jpeg"/><Relationship Id="rId1" Type="http://schemas.openxmlformats.org/officeDocument/2006/relationships/slideLayout" Target="../slideLayouts/slideLayout6.xml"/><Relationship Id="rId6" Type="http://schemas.openxmlformats.org/officeDocument/2006/relationships/image" Target="../media/image27.jpg"/><Relationship Id="rId5" Type="http://schemas.openxmlformats.org/officeDocument/2006/relationships/hyperlink" Target="https://www.flickr.com/photos/30975003@N06/3243099726/" TargetMode="Externa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www.catholicsreturninghome.org/" TargetMode="External"/><Relationship Id="rId7" Type="http://schemas.openxmlformats.org/officeDocument/2006/relationships/image" Target="../media/image29.png"/><Relationship Id="rId2" Type="http://schemas.openxmlformats.org/officeDocument/2006/relationships/hyperlink" Target="http://landingsintl.org/" TargetMode="Externa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jpg"/><Relationship Id="rId4" Type="http://schemas.openxmlformats.org/officeDocument/2006/relationships/hyperlink" Target="http://www.catholicscomehome.or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pxhere.com/en/photo/1411762" TargetMode="External"/><Relationship Id="rId2" Type="http://schemas.openxmlformats.org/officeDocument/2006/relationships/image" Target="../media/image31.jpg"/><Relationship Id="rId1" Type="http://schemas.openxmlformats.org/officeDocument/2006/relationships/slideLayout" Target="../slideLayouts/slideLayout6.xml"/><Relationship Id="rId6" Type="http://schemas.openxmlformats.org/officeDocument/2006/relationships/image" Target="../media/image2.jpg"/><Relationship Id="rId5" Type="http://schemas.openxmlformats.org/officeDocument/2006/relationships/hyperlink" Target="http://www.michelemmartin.com/thebambooprojectblog/2012/01/a-conversation-manifesto.html" TargetMode="External"/><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6" Type="http://schemas.openxmlformats.org/officeDocument/2006/relationships/image" Target="../media/image2.jpg"/><Relationship Id="rId5" Type="http://schemas.openxmlformats.org/officeDocument/2006/relationships/hyperlink" Target="https://creativecommons.org/licenses/by-sa/3.0/" TargetMode="External"/><Relationship Id="rId4" Type="http://schemas.openxmlformats.org/officeDocument/2006/relationships/hyperlink" Target="https://en.wikipedia.org/wiki/Riverside_Church"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epitemnein-epitomic.blogspot.co.uk/2012_06_01_archive.html" TargetMode="External"/><Relationship Id="rId2" Type="http://schemas.openxmlformats.org/officeDocument/2006/relationships/image" Target="../media/image6.jpg"/><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Peanut_oil" TargetMode="External"/><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2.jpg"/><Relationship Id="rId5" Type="http://schemas.openxmlformats.org/officeDocument/2006/relationships/hyperlink" Target="http://www.desperategardener.com/2011/07/tomato-tuesday-sweeter-tomatoes.html"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 xmlns:a16="http://schemas.microsoft.com/office/drawing/2014/main" id="{6CAAA0F6-ED77-4F47-966A-8FC689A695C8}"/>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b="30"/>
          <a:stretch/>
        </p:blipFill>
        <p:spPr>
          <a:xfrm>
            <a:off x="20" y="10"/>
            <a:ext cx="12191980" cy="6857990"/>
          </a:xfrm>
          <a:prstGeom prst="rect">
            <a:avLst/>
          </a:prstGeom>
        </p:spPr>
      </p:pic>
      <p:sp>
        <p:nvSpPr>
          <p:cNvPr id="10" name="Freeform 5">
            <a:extLst>
              <a:ext uri="{FF2B5EF4-FFF2-40B4-BE49-F238E27FC236}">
                <a16:creationId xmlns=""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 xmlns:a16="http://schemas.microsoft.com/office/drawing/2014/main" id="{14EAAF2F-F2DC-4174-99B7-AB5CE919F913}"/>
              </a:ext>
            </a:extLst>
          </p:cNvPr>
          <p:cNvSpPr>
            <a:spLocks noGrp="1"/>
          </p:cNvSpPr>
          <p:nvPr>
            <p:ph type="ctrTitle"/>
          </p:nvPr>
        </p:nvSpPr>
        <p:spPr>
          <a:xfrm>
            <a:off x="8022021" y="3231931"/>
            <a:ext cx="3852041" cy="1834056"/>
          </a:xfrm>
        </p:spPr>
        <p:txBody>
          <a:bodyPr>
            <a:normAutofit fontScale="90000"/>
          </a:bodyPr>
          <a:lstStyle/>
          <a:p>
            <a:r>
              <a:rPr lang="en-GB" sz="4000" dirty="0"/>
              <a:t>Forming intentional [committed] disciples</a:t>
            </a:r>
          </a:p>
        </p:txBody>
      </p:sp>
      <p:sp>
        <p:nvSpPr>
          <p:cNvPr id="3" name="Subtitle 2">
            <a:extLst>
              <a:ext uri="{FF2B5EF4-FFF2-40B4-BE49-F238E27FC236}">
                <a16:creationId xmlns="" xmlns:a16="http://schemas.microsoft.com/office/drawing/2014/main" id="{33969852-3290-4BA3-BBE0-D051D8CB430F}"/>
              </a:ext>
            </a:extLst>
          </p:cNvPr>
          <p:cNvSpPr>
            <a:spLocks noGrp="1"/>
          </p:cNvSpPr>
          <p:nvPr>
            <p:ph type="subTitle" idx="1"/>
          </p:nvPr>
        </p:nvSpPr>
        <p:spPr>
          <a:xfrm>
            <a:off x="7675179" y="5249805"/>
            <a:ext cx="4330262" cy="1039023"/>
          </a:xfrm>
        </p:spPr>
        <p:txBody>
          <a:bodyPr>
            <a:noAutofit/>
          </a:bodyPr>
          <a:lstStyle/>
          <a:p>
            <a:r>
              <a:rPr lang="en-GB" sz="3200" b="1" dirty="0"/>
              <a:t>2</a:t>
            </a:r>
            <a:r>
              <a:rPr lang="en-GB" sz="3200" b="1" baseline="30000" dirty="0"/>
              <a:t>nd</a:t>
            </a:r>
            <a:r>
              <a:rPr lang="en-GB" sz="3200" b="1" dirty="0"/>
              <a:t> Threshold: </a:t>
            </a:r>
            <a:r>
              <a:rPr lang="en-GB" sz="3200" b="1" dirty="0">
                <a:solidFill>
                  <a:srgbClr val="FF0000"/>
                </a:solidFill>
              </a:rPr>
              <a:t>CURIOSITY</a:t>
            </a:r>
          </a:p>
        </p:txBody>
      </p:sp>
      <p:cxnSp>
        <p:nvCxnSpPr>
          <p:cNvPr id="12" name="Straight Connector 11">
            <a:extLst>
              <a:ext uri="{FF2B5EF4-FFF2-40B4-BE49-F238E27FC236}">
                <a16:creationId xmlns=""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66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otorcycle, mountain, bicycle, parked&#10;&#10;Description automatically generated">
            <a:extLst>
              <a:ext uri="{FF2B5EF4-FFF2-40B4-BE49-F238E27FC236}">
                <a16:creationId xmlns="" xmlns:a16="http://schemas.microsoft.com/office/drawing/2014/main" id="{BF0F422B-CBB3-4ECF-BE72-3B941FF40B07}"/>
              </a:ext>
            </a:extLst>
          </p:cNvPr>
          <p:cNvPicPr>
            <a:picLocks noChangeAspect="1"/>
          </p:cNvPicPr>
          <p:nvPr/>
        </p:nvPicPr>
        <p:blipFill rotWithShape="1">
          <a:blip r:embed="rId2">
            <a:extLst>
              <a:ext uri="{837473B0-CC2E-450A-ABE3-18F120FF3D39}">
                <a1611:picAttrSrcUrl xmlns="" xmlns:a1611="http://schemas.microsoft.com/office/drawing/2016/11/main" r:id="rId3"/>
              </a:ext>
            </a:extLst>
          </a:blip>
          <a:srcRect t="9091" r="23332" b="-1"/>
          <a:stretch/>
        </p:blipFill>
        <p:spPr>
          <a:xfrm>
            <a:off x="1524020" y="10"/>
            <a:ext cx="9143980" cy="6857990"/>
          </a:xfrm>
          <a:prstGeom prst="rect">
            <a:avLst/>
          </a:prstGeom>
        </p:spPr>
      </p:pic>
      <p:sp>
        <p:nvSpPr>
          <p:cNvPr id="2" name="Title 1"/>
          <p:cNvSpPr>
            <a:spLocks noGrp="1"/>
          </p:cNvSpPr>
          <p:nvPr>
            <p:ph type="title"/>
          </p:nvPr>
        </p:nvSpPr>
        <p:spPr>
          <a:xfrm>
            <a:off x="1882485" y="1015068"/>
            <a:ext cx="4884635" cy="5642877"/>
          </a:xfrm>
        </p:spPr>
        <p:txBody>
          <a:bodyPr vert="horz" lIns="91440" tIns="45720" rIns="91440" bIns="45720" rtlCol="0" anchor="b">
            <a:normAutofit/>
          </a:bodyPr>
          <a:lstStyle/>
          <a:p>
            <a:r>
              <a:rPr lang="en-US" sz="3600" dirty="0">
                <a:solidFill>
                  <a:srgbClr val="FFFFFF"/>
                </a:solidFill>
                <a:effectLst>
                  <a:outerShdw blurRad="38100" dist="38100" dir="2700000" algn="tl">
                    <a:srgbClr val="000000">
                      <a:alpha val="43137"/>
                    </a:srgbClr>
                  </a:outerShdw>
                </a:effectLst>
              </a:rPr>
              <a:t>The stages of curiosity</a:t>
            </a:r>
            <a:br>
              <a:rPr lang="en-US" sz="3600" dirty="0">
                <a:solidFill>
                  <a:srgbClr val="FFFFFF"/>
                </a:solidFill>
                <a:effectLst>
                  <a:outerShdw blurRad="38100" dist="38100" dir="2700000" algn="tl">
                    <a:srgbClr val="000000">
                      <a:alpha val="43137"/>
                    </a:srgbClr>
                  </a:outerShdw>
                </a:effectLst>
              </a:rPr>
            </a:br>
            <a:r>
              <a:rPr lang="en-US" sz="3600" dirty="0">
                <a:solidFill>
                  <a:srgbClr val="FFFFFF"/>
                </a:solidFill>
                <a:effectLst>
                  <a:outerShdw blurRad="38100" dist="38100" dir="2700000" algn="tl">
                    <a:srgbClr val="000000">
                      <a:alpha val="43137"/>
                    </a:srgbClr>
                  </a:outerShdw>
                </a:effectLst>
              </a:rPr>
              <a:t/>
            </a:r>
            <a:br>
              <a:rPr lang="en-US" sz="3600" dirty="0">
                <a:solidFill>
                  <a:srgbClr val="FFFFFF"/>
                </a:solidFill>
                <a:effectLst>
                  <a:outerShdw blurRad="38100" dist="38100" dir="2700000" algn="tl">
                    <a:srgbClr val="000000">
                      <a:alpha val="43137"/>
                    </a:srgbClr>
                  </a:outerShdw>
                </a:effectLst>
              </a:rPr>
            </a:br>
            <a:r>
              <a:rPr lang="en-US" sz="3600" dirty="0">
                <a:solidFill>
                  <a:srgbClr val="FFFFFF"/>
                </a:solidFill>
                <a:effectLst>
                  <a:outerShdw blurRad="38100" dist="38100" dir="2700000" algn="tl">
                    <a:srgbClr val="000000">
                      <a:alpha val="43137"/>
                    </a:srgbClr>
                  </a:outerShdw>
                </a:effectLst>
              </a:rPr>
              <a:t> - </a:t>
            </a:r>
            <a:r>
              <a:rPr lang="en-US" sz="3600" u="sng" dirty="0">
                <a:solidFill>
                  <a:srgbClr val="FFFFFF"/>
                </a:solidFill>
                <a:effectLst>
                  <a:outerShdw blurRad="38100" dist="38100" dir="2700000" algn="tl">
                    <a:srgbClr val="000000">
                      <a:alpha val="43137"/>
                    </a:srgbClr>
                  </a:outerShdw>
                </a:effectLst>
              </a:rPr>
              <a:t>Awareness</a:t>
            </a:r>
            <a:r>
              <a:rPr lang="en-US" sz="3600" dirty="0">
                <a:solidFill>
                  <a:srgbClr val="FFFFFF"/>
                </a:solidFill>
                <a:effectLst>
                  <a:outerShdw blurRad="38100" dist="38100" dir="2700000" algn="tl">
                    <a:srgbClr val="000000">
                      <a:alpha val="43137"/>
                    </a:srgbClr>
                  </a:outerShdw>
                </a:effectLst>
              </a:rPr>
              <a:t>: - of more possibilities in life</a:t>
            </a:r>
            <a:br>
              <a:rPr lang="en-US" sz="3600" dirty="0">
                <a:solidFill>
                  <a:srgbClr val="FFFFFF"/>
                </a:solidFill>
                <a:effectLst>
                  <a:outerShdw blurRad="38100" dist="38100" dir="2700000" algn="tl">
                    <a:srgbClr val="000000">
                      <a:alpha val="43137"/>
                    </a:srgbClr>
                  </a:outerShdw>
                </a:effectLst>
              </a:rPr>
            </a:br>
            <a:r>
              <a:rPr lang="en-US" sz="3600" dirty="0">
                <a:solidFill>
                  <a:srgbClr val="FFFFFF"/>
                </a:solidFill>
                <a:effectLst>
                  <a:outerShdw blurRad="38100" dist="38100" dir="2700000" algn="tl">
                    <a:srgbClr val="000000">
                      <a:alpha val="43137"/>
                    </a:srgbClr>
                  </a:outerShdw>
                </a:effectLst>
              </a:rPr>
              <a:t/>
            </a:r>
            <a:br>
              <a:rPr lang="en-US" sz="3600" dirty="0">
                <a:solidFill>
                  <a:srgbClr val="FFFFFF"/>
                </a:solidFill>
                <a:effectLst>
                  <a:outerShdw blurRad="38100" dist="38100" dir="2700000" algn="tl">
                    <a:srgbClr val="000000">
                      <a:alpha val="43137"/>
                    </a:srgbClr>
                  </a:outerShdw>
                </a:effectLst>
              </a:rPr>
            </a:br>
            <a:r>
              <a:rPr lang="en-US" sz="3600" dirty="0">
                <a:solidFill>
                  <a:srgbClr val="FFFFFF"/>
                </a:solidFill>
                <a:effectLst>
                  <a:outerShdw blurRad="38100" dist="38100" dir="2700000" algn="tl">
                    <a:srgbClr val="000000">
                      <a:alpha val="43137"/>
                    </a:srgbClr>
                  </a:outerShdw>
                </a:effectLst>
              </a:rPr>
              <a:t>- </a:t>
            </a:r>
            <a:r>
              <a:rPr lang="en-US" sz="3600" u="sng" dirty="0">
                <a:solidFill>
                  <a:srgbClr val="FFFFFF"/>
                </a:solidFill>
                <a:effectLst>
                  <a:outerShdw blurRad="38100" dist="38100" dir="2700000" algn="tl">
                    <a:srgbClr val="000000">
                      <a:alpha val="43137"/>
                    </a:srgbClr>
                  </a:outerShdw>
                </a:effectLst>
              </a:rPr>
              <a:t>Engagement</a:t>
            </a:r>
            <a:r>
              <a:rPr lang="en-US" sz="3600" dirty="0">
                <a:solidFill>
                  <a:srgbClr val="FFFFFF"/>
                </a:solidFill>
                <a:effectLst>
                  <a:outerShdw blurRad="38100" dist="38100" dir="2700000" algn="tl">
                    <a:srgbClr val="000000">
                      <a:alpha val="43137"/>
                    </a:srgbClr>
                  </a:outerShdw>
                </a:effectLst>
              </a:rPr>
              <a:t>: curious person taking steps to pursue curiosity</a:t>
            </a:r>
            <a:br>
              <a:rPr lang="en-US" sz="3600" dirty="0">
                <a:solidFill>
                  <a:srgbClr val="FFFFFF"/>
                </a:solidFill>
                <a:effectLst>
                  <a:outerShdw blurRad="38100" dist="38100" dir="2700000" algn="tl">
                    <a:srgbClr val="000000">
                      <a:alpha val="43137"/>
                    </a:srgbClr>
                  </a:outerShdw>
                </a:effectLst>
              </a:rPr>
            </a:br>
            <a:r>
              <a:rPr lang="en-US" sz="3600" dirty="0">
                <a:solidFill>
                  <a:srgbClr val="FFFFFF"/>
                </a:solidFill>
                <a:effectLst>
                  <a:outerShdw blurRad="38100" dist="38100" dir="2700000" algn="tl">
                    <a:srgbClr val="000000">
                      <a:alpha val="43137"/>
                    </a:srgbClr>
                  </a:outerShdw>
                </a:effectLst>
              </a:rPr>
              <a:t/>
            </a:r>
            <a:br>
              <a:rPr lang="en-US" sz="3600" dirty="0">
                <a:solidFill>
                  <a:srgbClr val="FFFFFF"/>
                </a:solidFill>
                <a:effectLst>
                  <a:outerShdw blurRad="38100" dist="38100" dir="2700000" algn="tl">
                    <a:srgbClr val="000000">
                      <a:alpha val="43137"/>
                    </a:srgbClr>
                  </a:outerShdw>
                </a:effectLst>
              </a:rPr>
            </a:br>
            <a:r>
              <a:rPr lang="en-US" sz="3600" dirty="0">
                <a:solidFill>
                  <a:srgbClr val="FFFFFF"/>
                </a:solidFill>
                <a:effectLst>
                  <a:outerShdw blurRad="38100" dist="38100" dir="2700000" algn="tl">
                    <a:srgbClr val="000000">
                      <a:alpha val="43137"/>
                    </a:srgbClr>
                  </a:outerShdw>
                </a:effectLst>
              </a:rPr>
              <a:t>- </a:t>
            </a:r>
            <a:r>
              <a:rPr lang="en-US" sz="3600" u="sng" dirty="0">
                <a:solidFill>
                  <a:srgbClr val="FFFFFF"/>
                </a:solidFill>
                <a:effectLst>
                  <a:outerShdw blurRad="38100" dist="38100" dir="2700000" algn="tl">
                    <a:srgbClr val="000000">
                      <a:alpha val="43137"/>
                    </a:srgbClr>
                  </a:outerShdw>
                </a:effectLst>
              </a:rPr>
              <a:t>Exchange</a:t>
            </a:r>
            <a:r>
              <a:rPr lang="en-US" sz="3600" dirty="0">
                <a:solidFill>
                  <a:srgbClr val="FFFFFF"/>
                </a:solidFill>
                <a:effectLst>
                  <a:outerShdw blurRad="38100" dist="38100" dir="2700000" algn="tl">
                    <a:srgbClr val="000000">
                      <a:alpha val="43137"/>
                    </a:srgbClr>
                  </a:outerShdw>
                </a:effectLst>
              </a:rPr>
              <a:t>: experience of intense curiosity</a:t>
            </a:r>
          </a:p>
        </p:txBody>
      </p:sp>
      <p:pic>
        <p:nvPicPr>
          <p:cNvPr id="8" name="Picture 7" descr="Boy in park holding magnifying glass to eye with friends">
            <a:extLst>
              <a:ext uri="{FF2B5EF4-FFF2-40B4-BE49-F238E27FC236}">
                <a16:creationId xmlns="" xmlns:a16="http://schemas.microsoft.com/office/drawing/2014/main" id="{34F8AE84-572C-495D-ADE1-5A1A4C25908C}"/>
              </a:ext>
            </a:extLst>
          </p:cNvPr>
          <p:cNvPicPr>
            <a:picLocks noChangeAspect="1"/>
          </p:cNvPicPr>
          <p:nvPr/>
        </p:nvPicPr>
        <p:blipFill>
          <a:blip r:embed="rId4"/>
          <a:stretch>
            <a:fillRect/>
          </a:stretch>
        </p:blipFill>
        <p:spPr>
          <a:xfrm>
            <a:off x="9199935" y="143893"/>
            <a:ext cx="1468064" cy="978470"/>
          </a:xfrm>
          <a:prstGeom prst="rect">
            <a:avLst/>
          </a:prstGeom>
        </p:spPr>
      </p:pic>
    </p:spTree>
    <p:extLst>
      <p:ext uri="{BB962C8B-B14F-4D97-AF65-F5344CB8AC3E}">
        <p14:creationId xmlns:p14="http://schemas.microsoft.com/office/powerpoint/2010/main" val="330425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 xmlns:a16="http://schemas.microsoft.com/office/drawing/2014/main" id="{014E3E28-97D4-485A-9B69-00206FA8515D}"/>
              </a:ext>
            </a:extLst>
          </p:cNvPr>
          <p:cNvPicPr>
            <a:picLocks noChangeAspect="1"/>
          </p:cNvPicPr>
          <p:nvPr/>
        </p:nvPicPr>
        <p:blipFill rotWithShape="1">
          <a:blip r:embed="rId2">
            <a:extLst>
              <a:ext uri="{837473B0-CC2E-450A-ABE3-18F120FF3D39}">
                <a1611:picAttrSrcUrl xmlns="" xmlns:a1611="http://schemas.microsoft.com/office/drawing/2016/11/main" r:id="rId3"/>
              </a:ext>
            </a:extLst>
          </a:blip>
          <a:srcRect l="6033" r="22931" b="1"/>
          <a:stretch/>
        </p:blipFill>
        <p:spPr>
          <a:xfrm>
            <a:off x="4166616" y="10"/>
            <a:ext cx="6501384" cy="6857990"/>
          </a:xfrm>
          <a:prstGeom prst="rect">
            <a:avLst/>
          </a:prstGeom>
        </p:spPr>
      </p:pic>
      <p:sp>
        <p:nvSpPr>
          <p:cNvPr id="2" name="Title 1"/>
          <p:cNvSpPr>
            <a:spLocks noGrp="1"/>
          </p:cNvSpPr>
          <p:nvPr>
            <p:ph type="title"/>
          </p:nvPr>
        </p:nvSpPr>
        <p:spPr>
          <a:xfrm>
            <a:off x="1251864" y="1059301"/>
            <a:ext cx="3735343" cy="5328771"/>
          </a:xfrm>
        </p:spPr>
        <p:txBody>
          <a:bodyPr vert="horz" lIns="91440" tIns="45720" rIns="91440" bIns="45720" rtlCol="0" anchor="b">
            <a:normAutofit fontScale="90000"/>
          </a:bodyPr>
          <a:lstStyle/>
          <a:p>
            <a:r>
              <a:rPr lang="en-US" sz="3200" dirty="0"/>
              <a:t>One of the best ways to rouse curiosity is to ask questions, not answer them.</a:t>
            </a:r>
            <a:br>
              <a:rPr lang="en-US" sz="3200" dirty="0"/>
            </a:br>
            <a:r>
              <a:rPr lang="en-US" sz="3200" dirty="0"/>
              <a:t/>
            </a:r>
            <a:br>
              <a:rPr lang="en-US" sz="3200" dirty="0"/>
            </a:br>
            <a:r>
              <a:rPr lang="en-US" sz="3200" dirty="0"/>
              <a:t>Jesus was master of asking questions. He didn’t so much run </a:t>
            </a:r>
            <a:br>
              <a:rPr lang="en-US" sz="3200" dirty="0"/>
            </a:br>
            <a:r>
              <a:rPr lang="en-US" sz="3200" dirty="0"/>
              <a:t>Q &amp; A sessions.</a:t>
            </a:r>
            <a:br>
              <a:rPr lang="en-US" sz="3200" dirty="0"/>
            </a:br>
            <a:r>
              <a:rPr lang="en-US" sz="3200" dirty="0"/>
              <a:t/>
            </a:r>
            <a:br>
              <a:rPr lang="en-US" sz="3200" dirty="0"/>
            </a:br>
            <a:r>
              <a:rPr lang="en-US" sz="3200" dirty="0"/>
              <a:t>In the NT He asked 183 questions and gave 3 answers.</a:t>
            </a:r>
            <a:r>
              <a:rPr lang="en-US" sz="1700" dirty="0"/>
              <a:t/>
            </a:r>
            <a:br>
              <a:rPr lang="en-US" sz="1700" dirty="0"/>
            </a:br>
            <a:r>
              <a:rPr lang="en-US" sz="1700" dirty="0"/>
              <a:t/>
            </a:r>
            <a:br>
              <a:rPr lang="en-US" sz="1700" dirty="0"/>
            </a:br>
            <a:endParaRPr lang="en-US" sz="1700" dirty="0"/>
          </a:p>
        </p:txBody>
      </p:sp>
      <p:pic>
        <p:nvPicPr>
          <p:cNvPr id="10" name="Picture 9" descr="Boy in park holding magnifying glass to eye with friends">
            <a:extLst>
              <a:ext uri="{FF2B5EF4-FFF2-40B4-BE49-F238E27FC236}">
                <a16:creationId xmlns="" xmlns:a16="http://schemas.microsoft.com/office/drawing/2014/main" id="{7D26898A-CF0C-4B44-A70B-F12C3CF8D6E0}"/>
              </a:ext>
            </a:extLst>
          </p:cNvPr>
          <p:cNvPicPr>
            <a:picLocks noChangeAspect="1"/>
          </p:cNvPicPr>
          <p:nvPr/>
        </p:nvPicPr>
        <p:blipFill>
          <a:blip r:embed="rId4"/>
          <a:stretch>
            <a:fillRect/>
          </a:stretch>
        </p:blipFill>
        <p:spPr>
          <a:xfrm>
            <a:off x="9199935" y="143893"/>
            <a:ext cx="1468064" cy="978470"/>
          </a:xfrm>
          <a:prstGeom prst="rect">
            <a:avLst/>
          </a:prstGeom>
        </p:spPr>
      </p:pic>
    </p:spTree>
    <p:extLst>
      <p:ext uri="{BB962C8B-B14F-4D97-AF65-F5344CB8AC3E}">
        <p14:creationId xmlns:p14="http://schemas.microsoft.com/office/powerpoint/2010/main" val="62115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in a red shirt&#10;&#10;Description automatically generated">
            <a:extLst>
              <a:ext uri="{FF2B5EF4-FFF2-40B4-BE49-F238E27FC236}">
                <a16:creationId xmlns="" xmlns:a16="http://schemas.microsoft.com/office/drawing/2014/main" id="{AFD41301-2E07-4908-98CB-E321407DA114}"/>
              </a:ext>
            </a:extLst>
          </p:cNvPr>
          <p:cNvPicPr>
            <a:picLocks noChangeAspect="1"/>
          </p:cNvPicPr>
          <p:nvPr/>
        </p:nvPicPr>
        <p:blipFill rotWithShape="1">
          <a:blip r:embed="rId2">
            <a:alphaModFix/>
          </a:blip>
          <a:srcRect t="237" r="1" b="29987"/>
          <a:stretch/>
        </p:blipFill>
        <p:spPr>
          <a:xfrm>
            <a:off x="1386835" y="-164597"/>
            <a:ext cx="4835780" cy="4622292"/>
          </a:xfrm>
          <a:prstGeom prst="rect">
            <a:avLst/>
          </a:prstGeom>
          <a:effectLst>
            <a:softEdge rad="533400"/>
          </a:effectLst>
        </p:spPr>
      </p:pic>
      <p:pic>
        <p:nvPicPr>
          <p:cNvPr id="4" name="Picture 3" descr="A close up of a logo&#10;&#10;Description automatically generated">
            <a:extLst>
              <a:ext uri="{FF2B5EF4-FFF2-40B4-BE49-F238E27FC236}">
                <a16:creationId xmlns="" xmlns:a16="http://schemas.microsoft.com/office/drawing/2014/main" id="{4C5EBDA9-92FA-4CF3-926C-40C00650F226}"/>
              </a:ext>
            </a:extLst>
          </p:cNvPr>
          <p:cNvPicPr>
            <a:picLocks noChangeAspect="1"/>
          </p:cNvPicPr>
          <p:nvPr/>
        </p:nvPicPr>
        <p:blipFill rotWithShape="1">
          <a:blip r:embed="rId3">
            <a:alphaModFix/>
            <a:extLst>
              <a:ext uri="{837473B0-CC2E-450A-ABE3-18F120FF3D39}">
                <a1611:picAttrSrcUrl xmlns="" xmlns:a1611="http://schemas.microsoft.com/office/drawing/2016/11/main" r:id="rId4"/>
              </a:ext>
            </a:extLst>
          </a:blip>
          <a:srcRect l="5053" r="717" b="-1"/>
          <a:stretch/>
        </p:blipFill>
        <p:spPr>
          <a:xfrm>
            <a:off x="1384071" y="3184614"/>
            <a:ext cx="4835780" cy="3845519"/>
          </a:xfrm>
          <a:prstGeom prst="rect">
            <a:avLst/>
          </a:prstGeom>
          <a:effectLst>
            <a:softEdge rad="533400"/>
          </a:effectLst>
        </p:spPr>
      </p:pic>
      <p:sp>
        <p:nvSpPr>
          <p:cNvPr id="2" name="Title 1"/>
          <p:cNvSpPr>
            <a:spLocks noGrp="1"/>
          </p:cNvSpPr>
          <p:nvPr>
            <p:ph type="title"/>
          </p:nvPr>
        </p:nvSpPr>
        <p:spPr>
          <a:xfrm>
            <a:off x="6219851" y="729409"/>
            <a:ext cx="4815281" cy="5805398"/>
          </a:xfrm>
        </p:spPr>
        <p:txBody>
          <a:bodyPr vert="horz" lIns="91440" tIns="45720" rIns="91440" bIns="45720" rtlCol="0" anchor="t">
            <a:normAutofit/>
          </a:bodyPr>
          <a:lstStyle/>
          <a:p>
            <a:r>
              <a:rPr lang="en-US" sz="3200" dirty="0">
                <a:solidFill>
                  <a:srgbClr val="000000"/>
                </a:solidFill>
              </a:rPr>
              <a:t>‘What do you want me to do for you?’ (Mk 10:51)</a:t>
            </a:r>
            <a:br>
              <a:rPr lang="en-US" sz="3200" dirty="0">
                <a:solidFill>
                  <a:srgbClr val="000000"/>
                </a:solidFill>
              </a:rPr>
            </a:br>
            <a:r>
              <a:rPr lang="en-US" sz="3200" dirty="0">
                <a:solidFill>
                  <a:srgbClr val="000000"/>
                </a:solidFill>
              </a:rPr>
              <a:t/>
            </a:r>
            <a:br>
              <a:rPr lang="en-US" sz="3200" dirty="0">
                <a:solidFill>
                  <a:srgbClr val="000000"/>
                </a:solidFill>
              </a:rPr>
            </a:br>
            <a:r>
              <a:rPr lang="en-US" sz="3200" dirty="0">
                <a:solidFill>
                  <a:srgbClr val="000000"/>
                </a:solidFill>
              </a:rPr>
              <a:t>Woman where are they? Has no one condemned you? (Jn 8:10)</a:t>
            </a:r>
            <a:br>
              <a:rPr lang="en-US" sz="3200" dirty="0">
                <a:solidFill>
                  <a:srgbClr val="000000"/>
                </a:solidFill>
              </a:rPr>
            </a:br>
            <a:r>
              <a:rPr lang="en-US" sz="3200" dirty="0">
                <a:solidFill>
                  <a:srgbClr val="000000"/>
                </a:solidFill>
              </a:rPr>
              <a:t/>
            </a:r>
            <a:br>
              <a:rPr lang="en-US" sz="3200" dirty="0">
                <a:solidFill>
                  <a:srgbClr val="000000"/>
                </a:solidFill>
              </a:rPr>
            </a:br>
            <a:r>
              <a:rPr lang="en-US" sz="3200" dirty="0">
                <a:solidFill>
                  <a:srgbClr val="000000"/>
                </a:solidFill>
              </a:rPr>
              <a:t>But who do you say that I am? (Mt 16: 15)</a:t>
            </a:r>
            <a:br>
              <a:rPr lang="en-US" sz="3200" dirty="0">
                <a:solidFill>
                  <a:srgbClr val="000000"/>
                </a:solidFill>
              </a:rPr>
            </a:br>
            <a:r>
              <a:rPr lang="en-US" sz="3200" dirty="0">
                <a:solidFill>
                  <a:srgbClr val="000000"/>
                </a:solidFill>
              </a:rPr>
              <a:t/>
            </a:r>
            <a:br>
              <a:rPr lang="en-US" sz="3200" dirty="0">
                <a:solidFill>
                  <a:srgbClr val="000000"/>
                </a:solidFill>
              </a:rPr>
            </a:br>
            <a:r>
              <a:rPr lang="en-US" sz="3200" dirty="0">
                <a:solidFill>
                  <a:srgbClr val="000000"/>
                </a:solidFill>
              </a:rPr>
              <a:t>Who touched my garments (Mk 5:30)</a:t>
            </a:r>
          </a:p>
        </p:txBody>
      </p:sp>
      <p:pic>
        <p:nvPicPr>
          <p:cNvPr id="14" name="Picture 13" descr="Boy in park holding magnifying glass to eye with friends">
            <a:extLst>
              <a:ext uri="{FF2B5EF4-FFF2-40B4-BE49-F238E27FC236}">
                <a16:creationId xmlns="" xmlns:a16="http://schemas.microsoft.com/office/drawing/2014/main" id="{3F5E854E-F678-4F76-8D7D-A8344DE0808C}"/>
              </a:ext>
            </a:extLst>
          </p:cNvPr>
          <p:cNvPicPr>
            <a:picLocks noChangeAspect="1"/>
          </p:cNvPicPr>
          <p:nvPr/>
        </p:nvPicPr>
        <p:blipFill>
          <a:blip r:embed="rId5"/>
          <a:stretch>
            <a:fillRect/>
          </a:stretch>
        </p:blipFill>
        <p:spPr>
          <a:xfrm>
            <a:off x="9199935" y="0"/>
            <a:ext cx="1468064" cy="978470"/>
          </a:xfrm>
          <a:prstGeom prst="ellipse">
            <a:avLst/>
          </a:prstGeom>
          <a:ln>
            <a:noFill/>
          </a:ln>
          <a:effectLst>
            <a:softEdge rad="112500"/>
          </a:effectLst>
        </p:spPr>
      </p:pic>
    </p:spTree>
    <p:extLst>
      <p:ext uri="{BB962C8B-B14F-4D97-AF65-F5344CB8AC3E}">
        <p14:creationId xmlns:p14="http://schemas.microsoft.com/office/powerpoint/2010/main" val="52619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erson holding a baby&#10;&#10;Description automatically generated">
            <a:extLst>
              <a:ext uri="{FF2B5EF4-FFF2-40B4-BE49-F238E27FC236}">
                <a16:creationId xmlns="" xmlns:a16="http://schemas.microsoft.com/office/drawing/2014/main" id="{A4249D0D-3662-4B74-8724-2A16F74E06CF}"/>
              </a:ext>
            </a:extLst>
          </p:cNvPr>
          <p:cNvPicPr>
            <a:picLocks noChangeAspect="1"/>
          </p:cNvPicPr>
          <p:nvPr/>
        </p:nvPicPr>
        <p:blipFill rotWithShape="1">
          <a:blip r:embed="rId2">
            <a:alphaModFix/>
            <a:extLst>
              <a:ext uri="{837473B0-CC2E-450A-ABE3-18F120FF3D39}">
                <a1611:picAttrSrcUrl xmlns="" xmlns:a1611="http://schemas.microsoft.com/office/drawing/2016/11/main" r:id="rId3"/>
              </a:ext>
            </a:extLst>
          </a:blip>
          <a:srcRect t="22190" r="3" b="29942"/>
          <a:stretch/>
        </p:blipFill>
        <p:spPr>
          <a:xfrm>
            <a:off x="1522545" y="10"/>
            <a:ext cx="4716957" cy="3382726"/>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pic>
        <p:nvPicPr>
          <p:cNvPr id="7" name="Picture 6" descr="A person in a red shirt&#10;&#10;Description automatically generated">
            <a:extLst>
              <a:ext uri="{FF2B5EF4-FFF2-40B4-BE49-F238E27FC236}">
                <a16:creationId xmlns="" xmlns:a16="http://schemas.microsoft.com/office/drawing/2014/main" id="{248D6BE2-29C7-450B-97B0-64C637FEB8F3}"/>
              </a:ext>
            </a:extLst>
          </p:cNvPr>
          <p:cNvPicPr>
            <a:picLocks noChangeAspect="1"/>
          </p:cNvPicPr>
          <p:nvPr/>
        </p:nvPicPr>
        <p:blipFill rotWithShape="1">
          <a:blip r:embed="rId4">
            <a:alphaModFix/>
          </a:blip>
          <a:srcRect b="12955"/>
          <a:stretch/>
        </p:blipFill>
        <p:spPr>
          <a:xfrm>
            <a:off x="6560911" y="2088860"/>
            <a:ext cx="4107088" cy="4766723"/>
          </a:xfrm>
          <a:custGeom>
            <a:avLst/>
            <a:gdLst/>
            <a:ahLst/>
            <a:cxnLst/>
            <a:rect l="l" t="t" r="r" b="b"/>
            <a:pathLst>
              <a:path w="5294678" h="6145051">
                <a:moveTo>
                  <a:pt x="3479124" y="0"/>
                </a:moveTo>
                <a:cubicBezTo>
                  <a:pt x="4079583" y="0"/>
                  <a:pt x="4644513" y="152115"/>
                  <a:pt x="5137482" y="419912"/>
                </a:cubicBezTo>
                <a:lnTo>
                  <a:pt x="5294678" y="515411"/>
                </a:lnTo>
                <a:lnTo>
                  <a:pt x="5294678" y="6145051"/>
                </a:lnTo>
                <a:lnTo>
                  <a:pt x="1245466" y="6145051"/>
                </a:lnTo>
                <a:lnTo>
                  <a:pt x="1019012" y="5939236"/>
                </a:lnTo>
                <a:cubicBezTo>
                  <a:pt x="389414" y="5309639"/>
                  <a:pt x="0" y="4439858"/>
                  <a:pt x="0" y="3479124"/>
                </a:cubicBezTo>
                <a:cubicBezTo>
                  <a:pt x="0" y="1557657"/>
                  <a:pt x="1557657" y="0"/>
                  <a:pt x="3479124" y="0"/>
                </a:cubicBezTo>
                <a:close/>
              </a:path>
            </a:pathLst>
          </a:custGeom>
          <a:effectLst>
            <a:softEdge rad="0"/>
          </a:effectLst>
        </p:spPr>
      </p:pic>
      <p:sp>
        <p:nvSpPr>
          <p:cNvPr id="2" name="Title 1"/>
          <p:cNvSpPr>
            <a:spLocks noGrp="1"/>
          </p:cNvSpPr>
          <p:nvPr>
            <p:ph type="title"/>
          </p:nvPr>
        </p:nvSpPr>
        <p:spPr>
          <a:xfrm>
            <a:off x="1775670" y="3382736"/>
            <a:ext cx="4811730" cy="3269734"/>
          </a:xfrm>
        </p:spPr>
        <p:txBody>
          <a:bodyPr vert="horz" lIns="91440" tIns="45720" rIns="91440" bIns="45720" rtlCol="0" anchor="t">
            <a:normAutofit/>
          </a:bodyPr>
          <a:lstStyle/>
          <a:p>
            <a:pPr defTabSz="685800"/>
            <a:r>
              <a:rPr lang="en-US" sz="3200" dirty="0">
                <a:solidFill>
                  <a:srgbClr val="000000"/>
                </a:solidFill>
              </a:rPr>
              <a:t> The point of this approach is to allow the natural curiosity of the human person to draw him or her to an encounter with Jesus himself.</a:t>
            </a:r>
          </a:p>
        </p:txBody>
      </p:sp>
      <p:pic>
        <p:nvPicPr>
          <p:cNvPr id="15" name="Picture 14" descr="Boy in park holding magnifying glass to eye with friends">
            <a:extLst>
              <a:ext uri="{FF2B5EF4-FFF2-40B4-BE49-F238E27FC236}">
                <a16:creationId xmlns="" xmlns:a16="http://schemas.microsoft.com/office/drawing/2014/main" id="{99D2BF76-A589-4F92-80F1-0D08BC438F53}"/>
              </a:ext>
            </a:extLst>
          </p:cNvPr>
          <p:cNvPicPr>
            <a:picLocks noChangeAspect="1"/>
          </p:cNvPicPr>
          <p:nvPr/>
        </p:nvPicPr>
        <p:blipFill>
          <a:blip r:embed="rId5"/>
          <a:stretch>
            <a:fillRect/>
          </a:stretch>
        </p:blipFill>
        <p:spPr>
          <a:xfrm>
            <a:off x="9199935" y="143893"/>
            <a:ext cx="1468064" cy="978470"/>
          </a:xfrm>
          <a:prstGeom prst="ellipse">
            <a:avLst/>
          </a:prstGeom>
          <a:ln>
            <a:noFill/>
          </a:ln>
          <a:effectLst>
            <a:softEdge rad="112500"/>
          </a:effectLst>
        </p:spPr>
      </p:pic>
    </p:spTree>
    <p:extLst>
      <p:ext uri="{BB962C8B-B14F-4D97-AF65-F5344CB8AC3E}">
        <p14:creationId xmlns:p14="http://schemas.microsoft.com/office/powerpoint/2010/main" val="232774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33B7615-62D2-4F0B-A461-C2754562F9E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6404" r="18263"/>
          <a:stretch/>
        </p:blipFill>
        <p:spPr>
          <a:xfrm>
            <a:off x="1521716" y="10"/>
            <a:ext cx="9143999" cy="6857990"/>
          </a:xfrm>
          <a:prstGeom prst="rect">
            <a:avLst/>
          </a:prstGeom>
        </p:spPr>
      </p:pic>
      <p:sp>
        <p:nvSpPr>
          <p:cNvPr id="2" name="Title 1"/>
          <p:cNvSpPr>
            <a:spLocks noGrp="1"/>
          </p:cNvSpPr>
          <p:nvPr>
            <p:ph type="title"/>
          </p:nvPr>
        </p:nvSpPr>
        <p:spPr>
          <a:xfrm>
            <a:off x="1750503" y="325550"/>
            <a:ext cx="8808440" cy="6008139"/>
          </a:xfrm>
          <a:effectLst>
            <a:outerShdw blurRad="50800" dist="38100" dir="2700000" algn="tl" rotWithShape="0">
              <a:prstClr val="black">
                <a:alpha val="40000"/>
              </a:prstClr>
            </a:outerShdw>
          </a:effectLst>
        </p:spPr>
        <p:txBody>
          <a:bodyPr vert="horz" lIns="91440" tIns="45720" rIns="91440" bIns="45720" rtlCol="0" anchor="b">
            <a:normAutofit/>
          </a:bodyPr>
          <a:lstStyle/>
          <a:p>
            <a:r>
              <a:rPr lang="en-US" sz="3600" dirty="0">
                <a:solidFill>
                  <a:srgbClr val="FFFFFF"/>
                </a:solidFill>
              </a:rPr>
              <a:t>  ‘In the Gospel of John we find Jesus constantly making statements that pull His hearers into wondering what He could mean: “Destroy this temple and in three days I will raise it up” (John 2:19)</a:t>
            </a:r>
            <a:br>
              <a:rPr lang="en-US" sz="3600" dirty="0">
                <a:solidFill>
                  <a:srgbClr val="FFFFFF"/>
                </a:solidFill>
              </a:rPr>
            </a:br>
            <a:r>
              <a:rPr lang="en-US" sz="3600" dirty="0">
                <a:solidFill>
                  <a:srgbClr val="FFFFFF"/>
                </a:solidFill>
              </a:rPr>
              <a:t> “Unless one is born of water and the Spirit .. He cannot enter the kingdom of God” (John 3:5)</a:t>
            </a:r>
            <a:r>
              <a:rPr lang="en-US" sz="2900" dirty="0">
                <a:solidFill>
                  <a:srgbClr val="FFFFFF"/>
                </a:solidFill>
              </a:rPr>
              <a:t/>
            </a:r>
            <a:br>
              <a:rPr lang="en-US" sz="2900" dirty="0">
                <a:solidFill>
                  <a:srgbClr val="FFFFFF"/>
                </a:solidFill>
              </a:rPr>
            </a:br>
            <a:endParaRPr lang="en-US" sz="2900" dirty="0">
              <a:solidFill>
                <a:srgbClr val="FFFFFF"/>
              </a:solidFill>
            </a:endParaRPr>
          </a:p>
        </p:txBody>
      </p:sp>
      <p:pic>
        <p:nvPicPr>
          <p:cNvPr id="5" name="Picture 4" descr="A picture containing phone&#10;&#10;Description automatically generated">
            <a:extLst>
              <a:ext uri="{FF2B5EF4-FFF2-40B4-BE49-F238E27FC236}">
                <a16:creationId xmlns="" xmlns:a16="http://schemas.microsoft.com/office/drawing/2014/main" id="{ADBFF5A6-1652-4791-A72C-39A9D13A3BC9}"/>
              </a:ext>
            </a:extLst>
          </p:cNvPr>
          <p:cNvPicPr>
            <a:picLocks noChangeAspect="1"/>
          </p:cNvPicPr>
          <p:nvPr/>
        </p:nvPicPr>
        <p:blipFill>
          <a:blip r:embed="rId5"/>
          <a:stretch>
            <a:fillRect/>
          </a:stretch>
        </p:blipFill>
        <p:spPr>
          <a:xfrm>
            <a:off x="5030771" y="59990"/>
            <a:ext cx="2739794" cy="1827533"/>
          </a:xfrm>
          <a:prstGeom prst="rect">
            <a:avLst/>
          </a:prstGeom>
        </p:spPr>
      </p:pic>
      <p:pic>
        <p:nvPicPr>
          <p:cNvPr id="7" name="Picture 6" descr="Boy in park holding magnifying glass to eye with friends">
            <a:extLst>
              <a:ext uri="{FF2B5EF4-FFF2-40B4-BE49-F238E27FC236}">
                <a16:creationId xmlns="" xmlns:a16="http://schemas.microsoft.com/office/drawing/2014/main" id="{E7489747-6C63-42E8-9162-37866C710278}"/>
              </a:ext>
            </a:extLst>
          </p:cNvPr>
          <p:cNvPicPr>
            <a:picLocks noChangeAspect="1"/>
          </p:cNvPicPr>
          <p:nvPr/>
        </p:nvPicPr>
        <p:blipFill>
          <a:blip r:embed="rId6"/>
          <a:stretch>
            <a:fillRect/>
          </a:stretch>
        </p:blipFill>
        <p:spPr>
          <a:xfrm>
            <a:off x="9199935" y="143893"/>
            <a:ext cx="1468064" cy="978470"/>
          </a:xfrm>
          <a:prstGeom prst="rect">
            <a:avLst/>
          </a:prstGeom>
        </p:spPr>
      </p:pic>
    </p:spTree>
    <p:extLst>
      <p:ext uri="{BB962C8B-B14F-4D97-AF65-F5344CB8AC3E}">
        <p14:creationId xmlns:p14="http://schemas.microsoft.com/office/powerpoint/2010/main" val="193191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mute="1">
                <p:cTn id="14" repeatCount="indefinite" fill="hold" display="0">
                  <p:stCondLst>
                    <p:cond delay="indefinite"/>
                  </p:stCondLst>
                </p:cTn>
                <p:tgtEl>
                  <p:spTgt spid="4"/>
                </p:tgtEl>
              </p:cMediaNode>
            </p:vide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E199FA2-CE19-466E-95B1-F6CA5899D4C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1977" r="2689"/>
          <a:stretch/>
        </p:blipFill>
        <p:spPr>
          <a:xfrm>
            <a:off x="1521716" y="10"/>
            <a:ext cx="9143999" cy="6857990"/>
          </a:xfrm>
          <a:prstGeom prst="rect">
            <a:avLst/>
          </a:prstGeom>
        </p:spPr>
      </p:pic>
      <p:sp>
        <p:nvSpPr>
          <p:cNvPr id="2" name="Title 1"/>
          <p:cNvSpPr>
            <a:spLocks noGrp="1"/>
          </p:cNvSpPr>
          <p:nvPr>
            <p:ph type="title"/>
          </p:nvPr>
        </p:nvSpPr>
        <p:spPr>
          <a:xfrm>
            <a:off x="1784059" y="325549"/>
            <a:ext cx="8439324" cy="5756469"/>
          </a:xfrm>
          <a:effectLst>
            <a:outerShdw blurRad="50800" dist="38100" dir="2700000" algn="tl" rotWithShape="0">
              <a:prstClr val="black">
                <a:alpha val="40000"/>
              </a:prstClr>
            </a:outerShdw>
          </a:effectLst>
        </p:spPr>
        <p:txBody>
          <a:bodyPr vert="horz" lIns="91440" tIns="45720" rIns="91440" bIns="45720" rtlCol="0" anchor="b">
            <a:normAutofit/>
          </a:bodyPr>
          <a:lstStyle/>
          <a:p>
            <a:r>
              <a:rPr lang="en-US" sz="2900" dirty="0">
                <a:solidFill>
                  <a:srgbClr val="FFFFFF"/>
                </a:solidFill>
              </a:rPr>
              <a:t> </a:t>
            </a:r>
            <a:r>
              <a:rPr lang="en-US" sz="4000" dirty="0">
                <a:solidFill>
                  <a:srgbClr val="FFFFFF"/>
                </a:solidFill>
              </a:rPr>
              <a:t>“Unless you eat the flesh of the Son of man and drink his blood, You have no life in You” (John 6:53); </a:t>
            </a:r>
            <a:br>
              <a:rPr lang="en-US" sz="4000" dirty="0">
                <a:solidFill>
                  <a:srgbClr val="FFFFFF"/>
                </a:solidFill>
              </a:rPr>
            </a:br>
            <a:r>
              <a:rPr lang="en-US" sz="4000" dirty="0">
                <a:solidFill>
                  <a:srgbClr val="FFFFFF"/>
                </a:solidFill>
              </a:rPr>
              <a:t>“Before Abraham was, I am” (Jn 8:58)</a:t>
            </a:r>
            <a:br>
              <a:rPr lang="en-US" sz="4000" dirty="0">
                <a:solidFill>
                  <a:srgbClr val="FFFFFF"/>
                </a:solidFill>
              </a:rPr>
            </a:br>
            <a:r>
              <a:rPr lang="en-US" sz="4000" dirty="0">
                <a:solidFill>
                  <a:srgbClr val="FFFFFF"/>
                </a:solidFill>
              </a:rPr>
              <a:t/>
            </a:r>
            <a:br>
              <a:rPr lang="en-US" sz="4000" dirty="0">
                <a:solidFill>
                  <a:srgbClr val="FFFFFF"/>
                </a:solidFill>
              </a:rPr>
            </a:br>
            <a:r>
              <a:rPr lang="en-US" sz="4000" dirty="0">
                <a:solidFill>
                  <a:srgbClr val="FFFFFF"/>
                </a:solidFill>
              </a:rPr>
              <a:t>All of these sayings were to provoke curiosity, as a first reaction, even when the curiosity turned into bewilderment or even hostility against him.</a:t>
            </a:r>
          </a:p>
        </p:txBody>
      </p:sp>
      <p:pic>
        <p:nvPicPr>
          <p:cNvPr id="5" name="Picture 4" descr="Boy in park holding magnifying glass to eye with friends">
            <a:extLst>
              <a:ext uri="{FF2B5EF4-FFF2-40B4-BE49-F238E27FC236}">
                <a16:creationId xmlns="" xmlns:a16="http://schemas.microsoft.com/office/drawing/2014/main" id="{CB352FF6-33C1-4078-B59D-DF15ECCA127C}"/>
              </a:ext>
            </a:extLst>
          </p:cNvPr>
          <p:cNvPicPr>
            <a:picLocks noChangeAspect="1"/>
          </p:cNvPicPr>
          <p:nvPr/>
        </p:nvPicPr>
        <p:blipFill>
          <a:blip r:embed="rId5"/>
          <a:stretch>
            <a:fillRect/>
          </a:stretch>
        </p:blipFill>
        <p:spPr>
          <a:xfrm>
            <a:off x="9199935" y="143893"/>
            <a:ext cx="1468064" cy="978470"/>
          </a:xfrm>
          <a:prstGeom prst="rect">
            <a:avLst/>
          </a:prstGeom>
        </p:spPr>
      </p:pic>
    </p:spTree>
    <p:extLst>
      <p:ext uri="{BB962C8B-B14F-4D97-AF65-F5344CB8AC3E}">
        <p14:creationId xmlns:p14="http://schemas.microsoft.com/office/powerpoint/2010/main" val="390088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75758">
                <p:cTn id="14" repeatCount="indefinite" fill="hold" display="0">
                  <p:stCondLst>
                    <p:cond delay="indefinite"/>
                  </p:stCondLst>
                </p:cTn>
                <p:tgtEl>
                  <p:spTgt spid="4"/>
                </p:tgtEl>
              </p:cMediaNode>
            </p:vide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EC1D984-D5B8-4197-AFD2-5DDC61D4C228}"/>
              </a:ext>
              <a:ext uri="{C183D7F6-B498-43B3-948B-1728B52AA6E4}">
                <adec:decorative xmlns="" xmlns:adec="http://schemas.microsoft.com/office/drawing/2017/decorative" val="1"/>
              </a:ext>
            </a:extLst>
          </p:cNvPr>
          <p:cNvPicPr>
            <a:picLocks noChangeAspect="1"/>
          </p:cNvPicPr>
          <p:nvPr/>
        </p:nvPicPr>
        <p:blipFill rotWithShape="1">
          <a:blip r:embed="rId2">
            <a:extLst>
              <a:ext uri="{837473B0-CC2E-450A-ABE3-18F120FF3D39}">
                <a1611:picAttrSrcUrl xmlns="" xmlns:a1611="http://schemas.microsoft.com/office/drawing/2016/11/main" r:id="rId3"/>
              </a:ext>
            </a:extLst>
          </a:blip>
          <a:srcRect l="6833" r="6834" b="1"/>
          <a:stretch/>
        </p:blipFill>
        <p:spPr>
          <a:xfrm>
            <a:off x="6096000" y="10"/>
            <a:ext cx="4572000" cy="6857990"/>
          </a:xfrm>
          <a:prstGeom prst="rect">
            <a:avLst/>
          </a:prstGeom>
        </p:spPr>
      </p:pic>
      <p:sp>
        <p:nvSpPr>
          <p:cNvPr id="2" name="Title 1"/>
          <p:cNvSpPr>
            <a:spLocks noGrp="1"/>
          </p:cNvSpPr>
          <p:nvPr>
            <p:ph type="title"/>
          </p:nvPr>
        </p:nvSpPr>
        <p:spPr>
          <a:xfrm>
            <a:off x="552180" y="386255"/>
            <a:ext cx="5154937" cy="5583959"/>
          </a:xfrm>
        </p:spPr>
        <p:txBody>
          <a:bodyPr vert="horz" lIns="91440" tIns="45720" rIns="91440" bIns="45720" rtlCol="0" anchor="b">
            <a:noAutofit/>
          </a:bodyPr>
          <a:lstStyle/>
          <a:p>
            <a:r>
              <a:rPr lang="en-US" sz="3200" dirty="0"/>
              <a:t>When you live a life that is inexplicable, apart from the grace and power of God and the Gospel, you will often spark curiosity, particularly in people who were previously hostile to faith or believers.</a:t>
            </a:r>
            <a:br>
              <a:rPr lang="en-US" sz="3200" dirty="0"/>
            </a:br>
            <a:r>
              <a:rPr lang="en-US" sz="3200" dirty="0"/>
              <a:t/>
            </a:r>
            <a:br>
              <a:rPr lang="en-US" sz="3200" dirty="0"/>
            </a:br>
            <a:r>
              <a:rPr lang="en-US" sz="3200" i="1" dirty="0"/>
              <a:t>‘To be a witness…means to live in such a way that one’s life would not make sense if God did not exist.’</a:t>
            </a:r>
            <a:r>
              <a:rPr lang="en-US" sz="2200" dirty="0"/>
              <a:t/>
            </a:r>
            <a:br>
              <a:rPr lang="en-US" sz="2200" dirty="0"/>
            </a:br>
            <a:r>
              <a:rPr lang="en-US" sz="2200" dirty="0"/>
              <a:t>/</a:t>
            </a:r>
            <a:r>
              <a:rPr lang="en-US" sz="2200" dirty="0" err="1"/>
              <a:t>Emmnuel</a:t>
            </a:r>
            <a:r>
              <a:rPr lang="en-US" sz="2200" dirty="0"/>
              <a:t> Cardinal </a:t>
            </a:r>
            <a:r>
              <a:rPr lang="en-US" sz="2200" dirty="0" err="1"/>
              <a:t>Suhard</a:t>
            </a:r>
            <a:r>
              <a:rPr lang="en-US" sz="2200" dirty="0"/>
              <a:t>/, p.148</a:t>
            </a:r>
          </a:p>
        </p:txBody>
      </p:sp>
      <p:pic>
        <p:nvPicPr>
          <p:cNvPr id="14" name="Picture 13" descr="Boy in park holding magnifying glass to eye with friends">
            <a:extLst>
              <a:ext uri="{FF2B5EF4-FFF2-40B4-BE49-F238E27FC236}">
                <a16:creationId xmlns="" xmlns:a16="http://schemas.microsoft.com/office/drawing/2014/main" id="{7C0B2ED8-A642-42C2-9C15-10A6B3E7DB5A}"/>
              </a:ext>
            </a:extLst>
          </p:cNvPr>
          <p:cNvPicPr>
            <a:picLocks noChangeAspect="1"/>
          </p:cNvPicPr>
          <p:nvPr/>
        </p:nvPicPr>
        <p:blipFill>
          <a:blip r:embed="rId4"/>
          <a:stretch>
            <a:fillRect/>
          </a:stretch>
        </p:blipFill>
        <p:spPr>
          <a:xfrm>
            <a:off x="9197650" y="85170"/>
            <a:ext cx="1468064" cy="978470"/>
          </a:xfrm>
          <a:prstGeom prst="ellipse">
            <a:avLst/>
          </a:prstGeom>
          <a:ln>
            <a:noFill/>
          </a:ln>
          <a:effectLst>
            <a:softEdge rad="112500"/>
          </a:effectLst>
        </p:spPr>
      </p:pic>
    </p:spTree>
    <p:extLst>
      <p:ext uri="{BB962C8B-B14F-4D97-AF65-F5344CB8AC3E}">
        <p14:creationId xmlns:p14="http://schemas.microsoft.com/office/powerpoint/2010/main" val="412315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ouple of people that are talking to each other&#10;&#10;Description automatically generated">
            <a:extLst>
              <a:ext uri="{FF2B5EF4-FFF2-40B4-BE49-F238E27FC236}">
                <a16:creationId xmlns="" xmlns:a16="http://schemas.microsoft.com/office/drawing/2014/main" id="{2E81D131-A1CC-483B-8561-B629BE4DABBA}"/>
              </a:ext>
            </a:extLst>
          </p:cNvPr>
          <p:cNvPicPr>
            <a:picLocks noChangeAspect="1"/>
          </p:cNvPicPr>
          <p:nvPr/>
        </p:nvPicPr>
        <p:blipFill rotWithShape="1">
          <a:blip r:embed="rId2">
            <a:alphaModFix/>
            <a:extLst>
              <a:ext uri="{837473B0-CC2E-450A-ABE3-18F120FF3D39}">
                <a1611:picAttrSrcUrl xmlns="" xmlns:a1611="http://schemas.microsoft.com/office/drawing/2016/11/main" r:id="rId3"/>
              </a:ext>
            </a:extLst>
          </a:blip>
          <a:srcRect t="18568" r="-3" b="1302"/>
          <a:stretch/>
        </p:blipFill>
        <p:spPr>
          <a:xfrm>
            <a:off x="1522545" y="10"/>
            <a:ext cx="4716957" cy="3382726"/>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pic>
        <p:nvPicPr>
          <p:cNvPr id="11" name="Picture 10" descr="A person sitting on a bench&#10;&#10;Description automatically generated">
            <a:extLst>
              <a:ext uri="{FF2B5EF4-FFF2-40B4-BE49-F238E27FC236}">
                <a16:creationId xmlns="" xmlns:a16="http://schemas.microsoft.com/office/drawing/2014/main" id="{89700A47-52EF-4846-AE32-B6D94A7E2023}"/>
              </a:ext>
            </a:extLst>
          </p:cNvPr>
          <p:cNvPicPr>
            <a:picLocks noChangeAspect="1"/>
          </p:cNvPicPr>
          <p:nvPr/>
        </p:nvPicPr>
        <p:blipFill rotWithShape="1">
          <a:blip r:embed="rId4">
            <a:alphaModFix/>
            <a:extLst>
              <a:ext uri="{837473B0-CC2E-450A-ABE3-18F120FF3D39}">
                <a1611:picAttrSrcUrl xmlns="" xmlns:a1611="http://schemas.microsoft.com/office/drawing/2016/11/main" r:id="rId5"/>
              </a:ext>
            </a:extLst>
          </a:blip>
          <a:srcRect l="34681" r="7806" b="-1"/>
          <a:stretch/>
        </p:blipFill>
        <p:spPr>
          <a:xfrm>
            <a:off x="5373321" y="710532"/>
            <a:ext cx="5294679" cy="6145051"/>
          </a:xfrm>
          <a:custGeom>
            <a:avLst/>
            <a:gdLst/>
            <a:ahLst/>
            <a:cxnLst/>
            <a:rect l="l" t="t" r="r" b="b"/>
            <a:pathLst>
              <a:path w="5294678" h="6145051">
                <a:moveTo>
                  <a:pt x="3479124" y="0"/>
                </a:moveTo>
                <a:cubicBezTo>
                  <a:pt x="4079583" y="0"/>
                  <a:pt x="4644513" y="152115"/>
                  <a:pt x="5137482" y="419912"/>
                </a:cubicBezTo>
                <a:lnTo>
                  <a:pt x="5294678" y="515411"/>
                </a:lnTo>
                <a:lnTo>
                  <a:pt x="5294678" y="6145051"/>
                </a:lnTo>
                <a:lnTo>
                  <a:pt x="1245466" y="6145051"/>
                </a:lnTo>
                <a:lnTo>
                  <a:pt x="1019012" y="5939236"/>
                </a:lnTo>
                <a:cubicBezTo>
                  <a:pt x="389414" y="5309639"/>
                  <a:pt x="0" y="4439858"/>
                  <a:pt x="0" y="3479124"/>
                </a:cubicBezTo>
                <a:cubicBezTo>
                  <a:pt x="0" y="1557657"/>
                  <a:pt x="1557657" y="0"/>
                  <a:pt x="3479124" y="0"/>
                </a:cubicBezTo>
                <a:close/>
              </a:path>
            </a:pathLst>
          </a:custGeom>
          <a:effectLst>
            <a:softEdge rad="0"/>
          </a:effectLst>
        </p:spPr>
      </p:pic>
      <p:sp>
        <p:nvSpPr>
          <p:cNvPr id="2" name="Title 1"/>
          <p:cNvSpPr>
            <a:spLocks noGrp="1"/>
          </p:cNvSpPr>
          <p:nvPr>
            <p:ph type="title"/>
          </p:nvPr>
        </p:nvSpPr>
        <p:spPr>
          <a:xfrm>
            <a:off x="802548" y="3563349"/>
            <a:ext cx="4379052" cy="3294651"/>
          </a:xfrm>
        </p:spPr>
        <p:txBody>
          <a:bodyPr vert="horz" lIns="91440" tIns="45720" rIns="91440" bIns="45720" rtlCol="0" anchor="t">
            <a:normAutofit/>
          </a:bodyPr>
          <a:lstStyle/>
          <a:p>
            <a:pPr defTabSz="685800"/>
            <a:r>
              <a:rPr lang="en-US" sz="2400" dirty="0">
                <a:solidFill>
                  <a:srgbClr val="000000"/>
                </a:solidFill>
              </a:rPr>
              <a:t>One powerful way to rouse curiosity is to </a:t>
            </a:r>
            <a:r>
              <a:rPr lang="en-US" sz="2400" u="sng" dirty="0">
                <a:solidFill>
                  <a:srgbClr val="000000"/>
                </a:solidFill>
              </a:rPr>
              <a:t>tell stories</a:t>
            </a:r>
            <a:r>
              <a:rPr lang="en-US" sz="2400" dirty="0">
                <a:solidFill>
                  <a:srgbClr val="000000"/>
                </a:solidFill>
              </a:rPr>
              <a:t>. Jesus told a lot of stories and parables.</a:t>
            </a:r>
            <a:br>
              <a:rPr lang="en-US" sz="2400" dirty="0">
                <a:solidFill>
                  <a:srgbClr val="000000"/>
                </a:solidFill>
              </a:rPr>
            </a:br>
            <a:r>
              <a:rPr lang="en-US" sz="2400" dirty="0">
                <a:solidFill>
                  <a:srgbClr val="000000"/>
                </a:solidFill>
              </a:rPr>
              <a:t/>
            </a:r>
            <a:br>
              <a:rPr lang="en-US" sz="2400" dirty="0">
                <a:solidFill>
                  <a:srgbClr val="000000"/>
                </a:solidFill>
              </a:rPr>
            </a:br>
            <a:r>
              <a:rPr lang="en-US" sz="2400" dirty="0">
                <a:solidFill>
                  <a:srgbClr val="000000"/>
                </a:solidFill>
              </a:rPr>
              <a:t>Telling stories from the NT or </a:t>
            </a:r>
            <a:r>
              <a:rPr lang="en-US" sz="2400" u="sng" dirty="0">
                <a:solidFill>
                  <a:srgbClr val="000000"/>
                </a:solidFill>
              </a:rPr>
              <a:t>your own</a:t>
            </a:r>
            <a:r>
              <a:rPr lang="en-US" sz="2400" dirty="0">
                <a:solidFill>
                  <a:srgbClr val="000000"/>
                </a:solidFill>
              </a:rPr>
              <a:t> or </a:t>
            </a:r>
            <a:r>
              <a:rPr lang="en-US" sz="2400" u="sng" dirty="0">
                <a:solidFill>
                  <a:srgbClr val="000000"/>
                </a:solidFill>
              </a:rPr>
              <a:t>someone else’s </a:t>
            </a:r>
            <a:r>
              <a:rPr lang="en-US" sz="2400" dirty="0">
                <a:solidFill>
                  <a:srgbClr val="000000"/>
                </a:solidFill>
              </a:rPr>
              <a:t>experiences of </a:t>
            </a:r>
            <a:r>
              <a:rPr lang="en-US" sz="2400" u="sng" dirty="0">
                <a:solidFill>
                  <a:srgbClr val="000000"/>
                </a:solidFill>
              </a:rPr>
              <a:t>healing</a:t>
            </a:r>
            <a:r>
              <a:rPr lang="en-US" sz="2400" dirty="0">
                <a:solidFill>
                  <a:srgbClr val="000000"/>
                </a:solidFill>
              </a:rPr>
              <a:t> and </a:t>
            </a:r>
            <a:r>
              <a:rPr lang="en-US" sz="2400" u="sng" dirty="0">
                <a:solidFill>
                  <a:srgbClr val="000000"/>
                </a:solidFill>
              </a:rPr>
              <a:t>forgiveness</a:t>
            </a:r>
            <a:r>
              <a:rPr lang="en-US" sz="2400" dirty="0">
                <a:solidFill>
                  <a:srgbClr val="000000"/>
                </a:solidFill>
              </a:rPr>
              <a:t> can be very thought-provoking.</a:t>
            </a:r>
          </a:p>
        </p:txBody>
      </p:sp>
      <p:pic>
        <p:nvPicPr>
          <p:cNvPr id="17" name="Picture 16" descr="Boy in park holding magnifying glass to eye with friends">
            <a:extLst>
              <a:ext uri="{FF2B5EF4-FFF2-40B4-BE49-F238E27FC236}">
                <a16:creationId xmlns="" xmlns:a16="http://schemas.microsoft.com/office/drawing/2014/main" id="{33CB8DA3-5511-4AF2-B9A6-0985F4A38D7A}"/>
              </a:ext>
            </a:extLst>
          </p:cNvPr>
          <p:cNvPicPr>
            <a:picLocks noChangeAspect="1"/>
          </p:cNvPicPr>
          <p:nvPr/>
        </p:nvPicPr>
        <p:blipFill>
          <a:blip r:embed="rId6"/>
          <a:stretch>
            <a:fillRect/>
          </a:stretch>
        </p:blipFill>
        <p:spPr>
          <a:xfrm>
            <a:off x="9199935" y="143893"/>
            <a:ext cx="1468064" cy="978470"/>
          </a:xfrm>
          <a:prstGeom prst="ellipse">
            <a:avLst/>
          </a:prstGeom>
          <a:ln>
            <a:noFill/>
          </a:ln>
          <a:effectLst>
            <a:softEdge rad="112500"/>
          </a:effectLst>
        </p:spPr>
      </p:pic>
    </p:spTree>
    <p:extLst>
      <p:ext uri="{BB962C8B-B14F-4D97-AF65-F5344CB8AC3E}">
        <p14:creationId xmlns:p14="http://schemas.microsoft.com/office/powerpoint/2010/main" val="241288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air, wooden, small, sitting&#10;&#10;Description automatically generated">
            <a:extLst>
              <a:ext uri="{FF2B5EF4-FFF2-40B4-BE49-F238E27FC236}">
                <a16:creationId xmlns="" xmlns:a16="http://schemas.microsoft.com/office/drawing/2014/main" id="{13628934-BB7B-4CFA-B674-530D13D084A5}"/>
              </a:ext>
            </a:extLst>
          </p:cNvPr>
          <p:cNvPicPr>
            <a:picLocks noChangeAspect="1"/>
          </p:cNvPicPr>
          <p:nvPr/>
        </p:nvPicPr>
        <p:blipFill rotWithShape="1">
          <a:blip r:embed="rId2">
            <a:extLst>
              <a:ext uri="{837473B0-CC2E-450A-ABE3-18F120FF3D39}">
                <a1611:picAttrSrcUrl xmlns="" xmlns:a1611="http://schemas.microsoft.com/office/drawing/2016/11/main" r:id="rId3"/>
              </a:ext>
            </a:extLst>
          </a:blip>
          <a:srcRect l="13627" t="9091" r="13981" b="1"/>
          <a:stretch/>
        </p:blipFill>
        <p:spPr>
          <a:xfrm>
            <a:off x="1524000" y="10"/>
            <a:ext cx="6501383" cy="6857990"/>
          </a:xfrm>
          <a:prstGeom prst="rect">
            <a:avLst/>
          </a:prstGeom>
        </p:spPr>
      </p:pic>
      <p:sp>
        <p:nvSpPr>
          <p:cNvPr id="2" name="Title 1"/>
          <p:cNvSpPr>
            <a:spLocks noGrp="1"/>
          </p:cNvSpPr>
          <p:nvPr>
            <p:ph type="title"/>
          </p:nvPr>
        </p:nvSpPr>
        <p:spPr>
          <a:xfrm>
            <a:off x="8113556" y="1188183"/>
            <a:ext cx="3640822" cy="4652870"/>
          </a:xfrm>
        </p:spPr>
        <p:txBody>
          <a:bodyPr vert="horz" lIns="91440" tIns="45720" rIns="91440" bIns="45720" rtlCol="0" anchor="b">
            <a:normAutofit/>
          </a:bodyPr>
          <a:lstStyle/>
          <a:p>
            <a:r>
              <a:rPr lang="en-US" sz="2000" dirty="0"/>
              <a:t> </a:t>
            </a:r>
            <a:r>
              <a:rPr lang="en-US" sz="2800" dirty="0"/>
              <a:t>CURIOSITY Is NOT SEEKING </a:t>
            </a:r>
            <a:br>
              <a:rPr lang="en-US" sz="2800" dirty="0"/>
            </a:br>
            <a:r>
              <a:rPr lang="en-US" sz="2800" dirty="0"/>
              <a:t/>
            </a:r>
            <a:br>
              <a:rPr lang="en-US" sz="2800" dirty="0"/>
            </a:br>
            <a:r>
              <a:rPr lang="en-US" sz="2800" dirty="0"/>
              <a:t>Curiosity involves </a:t>
            </a:r>
            <a:r>
              <a:rPr lang="en-US" sz="2800" u="sng" dirty="0"/>
              <a:t>trust</a:t>
            </a:r>
            <a:r>
              <a:rPr lang="en-US" sz="2800" dirty="0"/>
              <a:t> but </a:t>
            </a:r>
            <a:r>
              <a:rPr lang="en-US" sz="2800" u="sng" dirty="0"/>
              <a:t>not openness</a:t>
            </a:r>
            <a:r>
              <a:rPr lang="en-US" sz="2800" dirty="0"/>
              <a:t> to change.</a:t>
            </a:r>
            <a:br>
              <a:rPr lang="en-US" sz="2800" dirty="0"/>
            </a:br>
            <a:r>
              <a:rPr lang="en-US" sz="2800" dirty="0"/>
              <a:t/>
            </a:r>
            <a:br>
              <a:rPr lang="en-US" sz="2800" dirty="0"/>
            </a:br>
            <a:r>
              <a:rPr lang="en-US" sz="2800" dirty="0"/>
              <a:t> And it is certainly not the intense spiritual quest of true seeking.</a:t>
            </a:r>
          </a:p>
        </p:txBody>
      </p:sp>
      <p:pic>
        <p:nvPicPr>
          <p:cNvPr id="10" name="Picture 9" descr="Boy in park holding magnifying glass to eye with friends">
            <a:extLst>
              <a:ext uri="{FF2B5EF4-FFF2-40B4-BE49-F238E27FC236}">
                <a16:creationId xmlns="" xmlns:a16="http://schemas.microsoft.com/office/drawing/2014/main" id="{8F84ED47-1B96-4E0F-9D87-CE1E6E1C5B78}"/>
              </a:ext>
            </a:extLst>
          </p:cNvPr>
          <p:cNvPicPr>
            <a:picLocks noChangeAspect="1"/>
          </p:cNvPicPr>
          <p:nvPr/>
        </p:nvPicPr>
        <p:blipFill>
          <a:blip r:embed="rId4"/>
          <a:stretch>
            <a:fillRect/>
          </a:stretch>
        </p:blipFill>
        <p:spPr>
          <a:xfrm>
            <a:off x="9199935" y="143893"/>
            <a:ext cx="1468064" cy="978470"/>
          </a:xfrm>
          <a:prstGeom prst="ellipse">
            <a:avLst/>
          </a:prstGeom>
          <a:ln>
            <a:noFill/>
          </a:ln>
          <a:effectLst>
            <a:softEdge rad="112500"/>
          </a:effectLst>
        </p:spPr>
      </p:pic>
    </p:spTree>
    <p:extLst>
      <p:ext uri="{BB962C8B-B14F-4D97-AF65-F5344CB8AC3E}">
        <p14:creationId xmlns:p14="http://schemas.microsoft.com/office/powerpoint/2010/main" val="110338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aterfall surrounded by trees&#10;&#10;Description automatically generated">
            <a:extLst>
              <a:ext uri="{FF2B5EF4-FFF2-40B4-BE49-F238E27FC236}">
                <a16:creationId xmlns="" xmlns:a16="http://schemas.microsoft.com/office/drawing/2014/main" id="{59360C58-DB50-4217-8013-5C08DA286575}"/>
              </a:ext>
            </a:extLst>
          </p:cNvPr>
          <p:cNvPicPr>
            <a:picLocks noChangeAspect="1"/>
          </p:cNvPicPr>
          <p:nvPr/>
        </p:nvPicPr>
        <p:blipFill rotWithShape="1">
          <a:blip r:embed="rId2">
            <a:extLst>
              <a:ext uri="{837473B0-CC2E-450A-ABE3-18F120FF3D39}">
                <a1611:picAttrSrcUrl xmlns="" xmlns:a1611="http://schemas.microsoft.com/office/drawing/2016/11/main" r:id="rId3"/>
              </a:ext>
            </a:extLst>
          </a:blip>
          <a:srcRect l="20921" t="9091" r="21767"/>
          <a:stretch/>
        </p:blipFill>
        <p:spPr>
          <a:xfrm>
            <a:off x="4166616" y="10"/>
            <a:ext cx="6501384" cy="6857990"/>
          </a:xfrm>
          <a:prstGeom prst="rect">
            <a:avLst/>
          </a:prstGeom>
        </p:spPr>
      </p:pic>
      <p:sp>
        <p:nvSpPr>
          <p:cNvPr id="2" name="Title 1"/>
          <p:cNvSpPr>
            <a:spLocks noGrp="1"/>
          </p:cNvSpPr>
          <p:nvPr>
            <p:ph type="title"/>
          </p:nvPr>
        </p:nvSpPr>
        <p:spPr>
          <a:xfrm>
            <a:off x="1" y="1004123"/>
            <a:ext cx="4099034" cy="3930484"/>
          </a:xfrm>
        </p:spPr>
        <p:txBody>
          <a:bodyPr vert="horz" lIns="91440" tIns="45720" rIns="91440" bIns="45720" rtlCol="0" anchor="b">
            <a:noAutofit/>
          </a:bodyPr>
          <a:lstStyle/>
          <a:p>
            <a:r>
              <a:rPr lang="en-US" sz="3200" dirty="0"/>
              <a:t>  What many participants find hard to grasp at first is</a:t>
            </a:r>
            <a:br>
              <a:rPr lang="en-US" sz="3200" dirty="0"/>
            </a:br>
            <a:r>
              <a:rPr lang="en-US" sz="3200" dirty="0"/>
              <a:t> the difference between </a:t>
            </a:r>
            <a:br>
              <a:rPr lang="en-US" sz="3200" dirty="0"/>
            </a:br>
            <a:r>
              <a:rPr lang="en-US" sz="3200" u="sng" dirty="0"/>
              <a:t>passively going with the flow </a:t>
            </a:r>
            <a:r>
              <a:rPr lang="en-US" sz="3200" dirty="0"/>
              <a:t/>
            </a:r>
            <a:br>
              <a:rPr lang="en-US" sz="3200" dirty="0"/>
            </a:br>
            <a:r>
              <a:rPr lang="en-US" sz="3200" dirty="0"/>
              <a:t>and a truly active spiritual quest.</a:t>
            </a:r>
          </a:p>
        </p:txBody>
      </p:sp>
      <p:sp>
        <p:nvSpPr>
          <p:cNvPr id="5" name="TextBox 4">
            <a:extLst>
              <a:ext uri="{FF2B5EF4-FFF2-40B4-BE49-F238E27FC236}">
                <a16:creationId xmlns="" xmlns:a16="http://schemas.microsoft.com/office/drawing/2014/main" id="{298CDC61-A774-4CAF-8C2D-33924A789F5E}"/>
              </a:ext>
            </a:extLst>
          </p:cNvPr>
          <p:cNvSpPr txBox="1"/>
          <p:nvPr/>
        </p:nvSpPr>
        <p:spPr>
          <a:xfrm>
            <a:off x="8227910" y="6657946"/>
            <a:ext cx="2440091" cy="200055"/>
          </a:xfrm>
          <a:prstGeom prst="rect">
            <a:avLst/>
          </a:prstGeom>
          <a:solidFill>
            <a:srgbClr val="000000"/>
          </a:solidFill>
        </p:spPr>
        <p:txBody>
          <a:bodyPr wrap="square" rtlCol="0">
            <a:spAutoFit/>
          </a:bodyPr>
          <a:lstStyle/>
          <a:p>
            <a:pPr algn="r">
              <a:spcAft>
                <a:spcPts val="600"/>
              </a:spcAft>
            </a:pPr>
            <a:r>
              <a:rPr lang="en-GB" sz="700">
                <a:solidFill>
                  <a:srgbClr val="FFFFFF"/>
                </a:solidFill>
                <a:hlinkClick r:id="rId3" tooltip="https://www.internationalrivers.org/resources/environmental-flow-policies-moving-beyond-good-intentions-1671">
                  <a:extLst>
                    <a:ext uri="{A12FA001-AC4F-418D-AE19-62706E023703}">
                      <ahyp:hlinkClr xmlns=""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nc-sa/3.0/">
                  <a:extLst>
                    <a:ext uri="{A12FA001-AC4F-418D-AE19-62706E023703}">
                      <ahyp:hlinkClr xmlns="" xmlns:ahyp="http://schemas.microsoft.com/office/drawing/2018/hyperlinkcolor" val="tx"/>
                    </a:ext>
                  </a:extLst>
                </a:hlinkClick>
              </a:rPr>
              <a:t>CC BY-SA-NC</a:t>
            </a:r>
            <a:endParaRPr lang="en-GB" sz="700">
              <a:solidFill>
                <a:srgbClr val="FFFFFF"/>
              </a:solidFill>
            </a:endParaRPr>
          </a:p>
        </p:txBody>
      </p:sp>
      <p:pic>
        <p:nvPicPr>
          <p:cNvPr id="11" name="Picture 10" descr="Boy in park holding magnifying glass to eye with friends">
            <a:extLst>
              <a:ext uri="{FF2B5EF4-FFF2-40B4-BE49-F238E27FC236}">
                <a16:creationId xmlns="" xmlns:a16="http://schemas.microsoft.com/office/drawing/2014/main" id="{1E0507C8-DD97-48FF-9DCE-1B736FE1560D}"/>
              </a:ext>
            </a:extLst>
          </p:cNvPr>
          <p:cNvPicPr>
            <a:picLocks noChangeAspect="1"/>
          </p:cNvPicPr>
          <p:nvPr/>
        </p:nvPicPr>
        <p:blipFill>
          <a:blip r:embed="rId5"/>
          <a:stretch>
            <a:fillRect/>
          </a:stretch>
        </p:blipFill>
        <p:spPr>
          <a:xfrm>
            <a:off x="9199935" y="143893"/>
            <a:ext cx="1468064" cy="978470"/>
          </a:xfrm>
          <a:prstGeom prst="ellipse">
            <a:avLst/>
          </a:prstGeom>
          <a:ln>
            <a:noFill/>
          </a:ln>
          <a:effectLst>
            <a:softEdge rad="112500"/>
          </a:effectLst>
        </p:spPr>
      </p:pic>
    </p:spTree>
    <p:extLst>
      <p:ext uri="{BB962C8B-B14F-4D97-AF65-F5344CB8AC3E}">
        <p14:creationId xmlns:p14="http://schemas.microsoft.com/office/powerpoint/2010/main" val="81792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oy in park holding magnifying glass to eye with friends">
            <a:extLst>
              <a:ext uri="{FF2B5EF4-FFF2-40B4-BE49-F238E27FC236}">
                <a16:creationId xmlns="" xmlns:a16="http://schemas.microsoft.com/office/drawing/2014/main" id="{877CCA05-3D33-4241-A7BC-4A520AB75C3F}"/>
              </a:ext>
            </a:extLst>
          </p:cNvPr>
          <p:cNvPicPr>
            <a:picLocks noChangeAspect="1"/>
          </p:cNvPicPr>
          <p:nvPr/>
        </p:nvPicPr>
        <p:blipFill rotWithShape="1">
          <a:blip r:embed="rId2"/>
          <a:srcRect l="40752" r="250" b="-1"/>
          <a:stretch/>
        </p:blipFill>
        <p:spPr>
          <a:xfrm>
            <a:off x="4606596" y="10"/>
            <a:ext cx="6061405"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2" name="Title 1"/>
          <p:cNvSpPr>
            <a:spLocks noGrp="1"/>
          </p:cNvSpPr>
          <p:nvPr>
            <p:ph type="title"/>
          </p:nvPr>
        </p:nvSpPr>
        <p:spPr>
          <a:xfrm>
            <a:off x="857714" y="179026"/>
            <a:ext cx="3588258" cy="6499957"/>
          </a:xfrm>
        </p:spPr>
        <p:txBody>
          <a:bodyPr vert="horz" lIns="91440" tIns="45720" rIns="91440" bIns="45720" rtlCol="0" anchor="b">
            <a:normAutofit/>
          </a:bodyPr>
          <a:lstStyle/>
          <a:p>
            <a:r>
              <a:rPr lang="en-US" sz="2400" dirty="0"/>
              <a:t>2</a:t>
            </a:r>
            <a:r>
              <a:rPr lang="en-US" sz="2400" baseline="30000" dirty="0"/>
              <a:t>nd</a:t>
            </a:r>
            <a:r>
              <a:rPr lang="en-US" sz="2400" dirty="0"/>
              <a:t> Threshold: </a:t>
            </a:r>
            <a:r>
              <a:rPr lang="en-US" sz="2400" b="1" dirty="0">
                <a:solidFill>
                  <a:srgbClr val="FF0000"/>
                </a:solidFill>
              </a:rPr>
              <a:t>Curiosity</a:t>
            </a:r>
            <a:r>
              <a:rPr lang="en-US" sz="2400" b="1" dirty="0"/>
              <a:t/>
            </a:r>
            <a:br>
              <a:rPr lang="en-US" sz="2400" b="1" dirty="0"/>
            </a:br>
            <a:r>
              <a:rPr lang="en-US" sz="2400" dirty="0"/>
              <a:t/>
            </a:r>
            <a:br>
              <a:rPr lang="en-US" sz="2400" dirty="0"/>
            </a:br>
            <a:r>
              <a:rPr lang="en-US" sz="2400" dirty="0"/>
              <a:t>Once you have established a bridge of trust, your role is to help your friend move towards curiosity. </a:t>
            </a:r>
            <a:br>
              <a:rPr lang="en-US" sz="2400" dirty="0"/>
            </a:br>
            <a:r>
              <a:rPr lang="en-US" sz="2400" dirty="0"/>
              <a:t>Curiosity can play out in varied ways. </a:t>
            </a:r>
            <a:br>
              <a:rPr lang="en-US" sz="2400" dirty="0"/>
            </a:br>
            <a:r>
              <a:rPr lang="en-US" sz="2400" dirty="0"/>
              <a:t/>
            </a:r>
            <a:br>
              <a:rPr lang="en-US" sz="2400" dirty="0"/>
            </a:br>
            <a:r>
              <a:rPr lang="en-US" sz="2400" dirty="0"/>
              <a:t>- some people are curios instinctively about the peace of their Catholic partner</a:t>
            </a:r>
            <a:br>
              <a:rPr lang="en-US" sz="2400" dirty="0"/>
            </a:br>
            <a:r>
              <a:rPr lang="en-US" sz="2400" dirty="0"/>
              <a:t/>
            </a:r>
            <a:br>
              <a:rPr lang="en-US" sz="2400" dirty="0"/>
            </a:br>
            <a:r>
              <a:rPr lang="en-US" sz="2400" dirty="0"/>
              <a:t>- some can be mysteriously moved by the rosary found among his grandmother’s things</a:t>
            </a:r>
            <a:r>
              <a:rPr lang="en-US" sz="1400" dirty="0"/>
              <a:t>, p. 141</a:t>
            </a:r>
          </a:p>
        </p:txBody>
      </p:sp>
    </p:spTree>
    <p:extLst>
      <p:ext uri="{BB962C8B-B14F-4D97-AF65-F5344CB8AC3E}">
        <p14:creationId xmlns:p14="http://schemas.microsoft.com/office/powerpoint/2010/main" val="28468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735" y="276484"/>
            <a:ext cx="3904991" cy="6193381"/>
          </a:xfrm>
        </p:spPr>
        <p:txBody>
          <a:bodyPr vert="horz" lIns="91440" tIns="45720" rIns="91440" bIns="45720" rtlCol="0" anchor="b">
            <a:normAutofit fontScale="90000"/>
          </a:bodyPr>
          <a:lstStyle/>
          <a:p>
            <a:r>
              <a:rPr lang="en-US" sz="1700" dirty="0"/>
              <a:t> </a:t>
            </a:r>
            <a:r>
              <a:rPr lang="en-US" sz="2800" dirty="0"/>
              <a:t>LIVING CURIOUSLY</a:t>
            </a:r>
            <a:br>
              <a:rPr lang="en-US" sz="2800" dirty="0"/>
            </a:br>
            <a:r>
              <a:rPr lang="en-US" sz="2800" dirty="0"/>
              <a:t/>
            </a:r>
            <a:br>
              <a:rPr lang="en-US" sz="2800" dirty="0"/>
            </a:br>
            <a:r>
              <a:rPr lang="en-US" sz="2800" dirty="0"/>
              <a:t>- means more than being nice.</a:t>
            </a:r>
            <a:br>
              <a:rPr lang="en-US" sz="2800" dirty="0"/>
            </a:br>
            <a:r>
              <a:rPr lang="en-US" sz="2800" dirty="0"/>
              <a:t/>
            </a:r>
            <a:br>
              <a:rPr lang="en-US" sz="2800" dirty="0"/>
            </a:br>
            <a:r>
              <a:rPr lang="en-US" sz="2800" dirty="0"/>
              <a:t>- it means that your life is inexplicable (you </a:t>
            </a:r>
            <a:r>
              <a:rPr lang="en-US" sz="2800" u="sng" dirty="0"/>
              <a:t>rejoice</a:t>
            </a:r>
            <a:r>
              <a:rPr lang="en-US" sz="2800" dirty="0"/>
              <a:t> when people would normally be sad, or you have </a:t>
            </a:r>
            <a:r>
              <a:rPr lang="en-US" sz="2800" u="sng" dirty="0"/>
              <a:t>peace</a:t>
            </a:r>
            <a:r>
              <a:rPr lang="en-US" sz="2800" dirty="0"/>
              <a:t> when people are upset, you have </a:t>
            </a:r>
            <a:r>
              <a:rPr lang="en-US" sz="2800" u="sng" dirty="0"/>
              <a:t>faith</a:t>
            </a:r>
            <a:r>
              <a:rPr lang="en-US" sz="2800" dirty="0"/>
              <a:t> in the midst of storms of life)</a:t>
            </a:r>
            <a:br>
              <a:rPr lang="en-US" sz="2800" dirty="0"/>
            </a:br>
            <a:r>
              <a:rPr lang="en-US" sz="2800" dirty="0"/>
              <a:t/>
            </a:r>
            <a:br>
              <a:rPr lang="en-US" sz="2800" dirty="0"/>
            </a:br>
            <a:r>
              <a:rPr lang="en-US" sz="2800" dirty="0"/>
              <a:t>- it requires that you think and act in Kingdom-oriented and countercultural way in your daily life.</a:t>
            </a:r>
          </a:p>
        </p:txBody>
      </p:sp>
      <p:pic>
        <p:nvPicPr>
          <p:cNvPr id="13" name="Picture 12" descr="A view of a mountain&#10;&#10;Description automatically generated">
            <a:extLst>
              <a:ext uri="{FF2B5EF4-FFF2-40B4-BE49-F238E27FC236}">
                <a16:creationId xmlns="" xmlns:a16="http://schemas.microsoft.com/office/drawing/2014/main" id="{A6CE285C-9916-47FE-8278-2F095F5B28FF}"/>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6595622" y="1"/>
            <a:ext cx="4076189" cy="3265623"/>
          </a:xfrm>
          <a:prstGeom prst="ellipse">
            <a:avLst/>
          </a:prstGeom>
          <a:ln>
            <a:noFill/>
          </a:ln>
          <a:effectLst>
            <a:softEdge rad="112500"/>
          </a:effectLst>
        </p:spPr>
      </p:pic>
      <p:pic>
        <p:nvPicPr>
          <p:cNvPr id="7" name="Picture 6" descr="A close up of a logo&#10;&#10;Description automatically generated">
            <a:extLst>
              <a:ext uri="{FF2B5EF4-FFF2-40B4-BE49-F238E27FC236}">
                <a16:creationId xmlns="" xmlns:a16="http://schemas.microsoft.com/office/drawing/2014/main" id="{7912212E-23CB-4FF7-9BF8-FFF636842998}"/>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6903502" y="3265624"/>
            <a:ext cx="3374426" cy="280920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sunset over a beach&#10;&#10;Description automatically generated">
            <a:extLst>
              <a:ext uri="{FF2B5EF4-FFF2-40B4-BE49-F238E27FC236}">
                <a16:creationId xmlns="" xmlns:a16="http://schemas.microsoft.com/office/drawing/2014/main" id="{4E48D00F-6FB5-4E3A-AA09-BE73FB1E023A}"/>
              </a:ext>
            </a:extLst>
          </p:cNvPr>
          <p:cNvPicPr>
            <a:picLocks noChangeAspect="1"/>
          </p:cNvPicPr>
          <p:nvPr/>
        </p:nvPicPr>
        <p:blipFill>
          <a:blip r:embed="rId6">
            <a:extLst>
              <a:ext uri="{837473B0-CC2E-450A-ABE3-18F120FF3D39}">
                <a1611:picAttrSrcUrl xmlns="" xmlns:a1611="http://schemas.microsoft.com/office/drawing/2016/11/main" r:id="rId7"/>
              </a:ext>
            </a:extLst>
          </a:blip>
          <a:stretch>
            <a:fillRect/>
          </a:stretch>
        </p:blipFill>
        <p:spPr>
          <a:xfrm>
            <a:off x="5235666" y="1767796"/>
            <a:ext cx="2665771" cy="2065972"/>
          </a:xfrm>
          <a:prstGeom prst="ellipse">
            <a:avLst/>
          </a:prstGeom>
          <a:ln>
            <a:noFill/>
          </a:ln>
          <a:effectLst>
            <a:softEdge rad="112500"/>
          </a:effectLst>
        </p:spPr>
      </p:pic>
      <p:pic>
        <p:nvPicPr>
          <p:cNvPr id="21" name="Picture 20" descr="Boy in park holding magnifying glass to eye with friends">
            <a:extLst>
              <a:ext uri="{FF2B5EF4-FFF2-40B4-BE49-F238E27FC236}">
                <a16:creationId xmlns="" xmlns:a16="http://schemas.microsoft.com/office/drawing/2014/main" id="{0B083634-B9FE-4DB6-85D6-BD32B15FC55D}"/>
              </a:ext>
            </a:extLst>
          </p:cNvPr>
          <p:cNvPicPr>
            <a:picLocks noChangeAspect="1"/>
          </p:cNvPicPr>
          <p:nvPr/>
        </p:nvPicPr>
        <p:blipFill>
          <a:blip r:embed="rId8"/>
          <a:stretch>
            <a:fillRect/>
          </a:stretch>
        </p:blipFill>
        <p:spPr>
          <a:xfrm>
            <a:off x="9199935" y="143893"/>
            <a:ext cx="1468064" cy="978470"/>
          </a:xfrm>
          <a:prstGeom prst="ellipse">
            <a:avLst/>
          </a:prstGeom>
          <a:ln>
            <a:noFill/>
          </a:ln>
          <a:effectLst>
            <a:softEdge rad="112500"/>
          </a:effectLst>
        </p:spPr>
      </p:pic>
    </p:spTree>
    <p:extLst>
      <p:ext uri="{BB962C8B-B14F-4D97-AF65-F5344CB8AC3E}">
        <p14:creationId xmlns:p14="http://schemas.microsoft.com/office/powerpoint/2010/main" val="260923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man, sitting, photo&#10;&#10;Description automatically generated">
            <a:extLst>
              <a:ext uri="{FF2B5EF4-FFF2-40B4-BE49-F238E27FC236}">
                <a16:creationId xmlns="" xmlns:a16="http://schemas.microsoft.com/office/drawing/2014/main" id="{FC546A8D-4BD8-47A9-92DC-4D5C1D8CC182}"/>
              </a:ext>
            </a:extLst>
          </p:cNvPr>
          <p:cNvPicPr>
            <a:picLocks noChangeAspect="1"/>
          </p:cNvPicPr>
          <p:nvPr/>
        </p:nvPicPr>
        <p:blipFill rotWithShape="1">
          <a:blip r:embed="rId2">
            <a:extLst>
              <a:ext uri="{837473B0-CC2E-450A-ABE3-18F120FF3D39}">
                <a1611:picAttrSrcUrl xmlns="" xmlns:a1611="http://schemas.microsoft.com/office/drawing/2016/11/main" r:id="rId3"/>
              </a:ext>
            </a:extLst>
          </a:blip>
          <a:srcRect l="24713" r="22309" b="-3"/>
          <a:stretch/>
        </p:blipFill>
        <p:spPr>
          <a:xfrm>
            <a:off x="7920990" y="10"/>
            <a:ext cx="274701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7" name="Picture 6" descr="A group of people looking at each other&#10;&#10;Description automatically generated">
            <a:extLst>
              <a:ext uri="{FF2B5EF4-FFF2-40B4-BE49-F238E27FC236}">
                <a16:creationId xmlns="" xmlns:a16="http://schemas.microsoft.com/office/drawing/2014/main" id="{D3453724-E370-45B8-B5C0-9D1161105E35}"/>
              </a:ext>
            </a:extLst>
          </p:cNvPr>
          <p:cNvPicPr>
            <a:picLocks noChangeAspect="1"/>
          </p:cNvPicPr>
          <p:nvPr/>
        </p:nvPicPr>
        <p:blipFill rotWithShape="1">
          <a:blip r:embed="rId4">
            <a:extLst>
              <a:ext uri="{837473B0-CC2E-450A-ABE3-18F120FF3D39}">
                <a1611:picAttrSrcUrl xmlns="" xmlns:a1611="http://schemas.microsoft.com/office/drawing/2016/11/main" r:id="rId5"/>
              </a:ext>
            </a:extLst>
          </a:blip>
          <a:srcRect t="17859" r="2" b="2"/>
          <a:stretch/>
        </p:blipFill>
        <p:spPr>
          <a:xfrm>
            <a:off x="5360486" y="10"/>
            <a:ext cx="3088583"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10" name="Picture 9" descr="A picture containing person, outdoor, man, woman&#10;&#10;Description automatically generated">
            <a:extLst>
              <a:ext uri="{FF2B5EF4-FFF2-40B4-BE49-F238E27FC236}">
                <a16:creationId xmlns="" xmlns:a16="http://schemas.microsoft.com/office/drawing/2014/main" id="{0F20C0F4-CD1A-4572-8D86-00B9B7E2243C}"/>
              </a:ext>
            </a:extLst>
          </p:cNvPr>
          <p:cNvPicPr>
            <a:picLocks noChangeAspect="1"/>
          </p:cNvPicPr>
          <p:nvPr/>
        </p:nvPicPr>
        <p:blipFill rotWithShape="1">
          <a:blip r:embed="rId6">
            <a:extLst>
              <a:ext uri="{837473B0-CC2E-450A-ABE3-18F120FF3D39}">
                <a1611:picAttrSrcUrl xmlns="" xmlns:a1611="http://schemas.microsoft.com/office/drawing/2016/11/main" r:id="rId7"/>
              </a:ext>
            </a:extLst>
          </a:blip>
          <a:srcRect t="9753" r="-3" b="10030"/>
          <a:stretch/>
        </p:blipFill>
        <p:spPr>
          <a:xfrm>
            <a:off x="5400265" y="3456432"/>
            <a:ext cx="5267735"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p:nvSpPr>
          <p:cNvPr id="2" name="Title 1"/>
          <p:cNvSpPr>
            <a:spLocks noGrp="1"/>
          </p:cNvSpPr>
          <p:nvPr>
            <p:ph type="title"/>
          </p:nvPr>
        </p:nvSpPr>
        <p:spPr>
          <a:xfrm>
            <a:off x="1157449" y="173422"/>
            <a:ext cx="4242816" cy="6365654"/>
          </a:xfrm>
        </p:spPr>
        <p:txBody>
          <a:bodyPr vert="horz" lIns="91440" tIns="45720" rIns="91440" bIns="45720" rtlCol="0" anchor="b">
            <a:normAutofit fontScale="90000"/>
          </a:bodyPr>
          <a:lstStyle/>
          <a:p>
            <a:r>
              <a:rPr lang="en-US" sz="2800" dirty="0"/>
              <a:t>- Speaking the truth in love</a:t>
            </a:r>
            <a:br>
              <a:rPr lang="en-US" sz="2800" dirty="0"/>
            </a:br>
            <a:r>
              <a:rPr lang="en-US" sz="2800" dirty="0"/>
              <a:t/>
            </a:r>
            <a:br>
              <a:rPr lang="en-US" sz="2800" dirty="0"/>
            </a:br>
            <a:r>
              <a:rPr lang="en-US" sz="2800" dirty="0"/>
              <a:t>- </a:t>
            </a:r>
            <a:r>
              <a:rPr lang="en-US" sz="2800" dirty="0" err="1"/>
              <a:t>Honouring</a:t>
            </a:r>
            <a:r>
              <a:rPr lang="en-US" sz="2800" dirty="0"/>
              <a:t> others with our words</a:t>
            </a:r>
            <a:br>
              <a:rPr lang="en-US" sz="2800" dirty="0"/>
            </a:br>
            <a:r>
              <a:rPr lang="en-US" sz="2800" dirty="0"/>
              <a:t/>
            </a:r>
            <a:br>
              <a:rPr lang="en-US" sz="2800" dirty="0"/>
            </a:br>
            <a:r>
              <a:rPr lang="en-US" sz="2800" dirty="0"/>
              <a:t>- living in healthy relationships</a:t>
            </a:r>
            <a:br>
              <a:rPr lang="en-US" sz="2800" dirty="0"/>
            </a:br>
            <a:r>
              <a:rPr lang="en-US" sz="2800" dirty="0"/>
              <a:t/>
            </a:r>
            <a:br>
              <a:rPr lang="en-US" sz="2800" dirty="0"/>
            </a:br>
            <a:r>
              <a:rPr lang="en-US" sz="2800" dirty="0"/>
              <a:t>- caring for the poor</a:t>
            </a:r>
            <a:br>
              <a:rPr lang="en-US" sz="2800" dirty="0"/>
            </a:br>
            <a:r>
              <a:rPr lang="en-US" sz="2800" dirty="0"/>
              <a:t/>
            </a:r>
            <a:br>
              <a:rPr lang="en-US" sz="2800" dirty="0"/>
            </a:br>
            <a:r>
              <a:rPr lang="en-US" sz="2800" dirty="0"/>
              <a:t>- sharing possessions freely</a:t>
            </a:r>
            <a:br>
              <a:rPr lang="en-US" sz="2800" dirty="0"/>
            </a:br>
            <a:r>
              <a:rPr lang="en-US" sz="2800" dirty="0"/>
              <a:t/>
            </a:r>
            <a:br>
              <a:rPr lang="en-US" sz="2800" dirty="0"/>
            </a:br>
            <a:r>
              <a:rPr lang="en-US" sz="2800" dirty="0"/>
              <a:t>- praying for healing</a:t>
            </a:r>
            <a:br>
              <a:rPr lang="en-US" sz="2800" dirty="0"/>
            </a:br>
            <a:r>
              <a:rPr lang="en-US" sz="2800" dirty="0"/>
              <a:t/>
            </a:r>
            <a:br>
              <a:rPr lang="en-US" sz="2800" dirty="0"/>
            </a:br>
            <a:r>
              <a:rPr lang="en-US" sz="2800" dirty="0"/>
              <a:t>- simple family prayers together</a:t>
            </a:r>
            <a:br>
              <a:rPr lang="en-US" sz="2800" dirty="0"/>
            </a:br>
            <a:r>
              <a:rPr lang="en-US" sz="2800" dirty="0"/>
              <a:t>All these empowered by a personal relationship with Christ in the Eucharist            </a:t>
            </a:r>
            <a:br>
              <a:rPr lang="en-US" sz="2800" dirty="0"/>
            </a:br>
            <a:r>
              <a:rPr lang="en-US" sz="2800" dirty="0"/>
              <a:t>CAN ROUSE CURIOSITY</a:t>
            </a:r>
          </a:p>
        </p:txBody>
      </p:sp>
      <p:pic>
        <p:nvPicPr>
          <p:cNvPr id="18" name="Picture 17" descr="Boy in park holding magnifying glass to eye with friends">
            <a:extLst>
              <a:ext uri="{FF2B5EF4-FFF2-40B4-BE49-F238E27FC236}">
                <a16:creationId xmlns="" xmlns:a16="http://schemas.microsoft.com/office/drawing/2014/main" id="{4DD08F44-70F9-4657-BFC2-5CFB81F97063}"/>
              </a:ext>
            </a:extLst>
          </p:cNvPr>
          <p:cNvPicPr>
            <a:picLocks noChangeAspect="1"/>
          </p:cNvPicPr>
          <p:nvPr/>
        </p:nvPicPr>
        <p:blipFill>
          <a:blip r:embed="rId8"/>
          <a:stretch>
            <a:fillRect/>
          </a:stretch>
        </p:blipFill>
        <p:spPr>
          <a:xfrm>
            <a:off x="9262958" y="-54854"/>
            <a:ext cx="1468064" cy="978470"/>
          </a:xfrm>
          <a:prstGeom prst="ellipse">
            <a:avLst/>
          </a:prstGeom>
          <a:ln>
            <a:noFill/>
          </a:ln>
          <a:effectLst>
            <a:softEdge rad="112500"/>
          </a:effectLst>
        </p:spPr>
      </p:pic>
    </p:spTree>
    <p:extLst>
      <p:ext uri="{BB962C8B-B14F-4D97-AF65-F5344CB8AC3E}">
        <p14:creationId xmlns:p14="http://schemas.microsoft.com/office/powerpoint/2010/main" val="367004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27" y="71510"/>
            <a:ext cx="5344512" cy="3357490"/>
          </a:xfrm>
        </p:spPr>
        <p:txBody>
          <a:bodyPr vert="horz" lIns="91440" tIns="45720" rIns="91440" bIns="45720" rtlCol="0" anchor="ctr">
            <a:normAutofit fontScale="90000"/>
          </a:bodyPr>
          <a:lstStyle/>
          <a:p>
            <a:r>
              <a:rPr lang="en-US" sz="3000" dirty="0"/>
              <a:t>To rouse curiosity</a:t>
            </a:r>
            <a:br>
              <a:rPr lang="en-US" sz="3000" dirty="0"/>
            </a:br>
            <a:r>
              <a:rPr lang="en-US" sz="3000" dirty="0"/>
              <a:t/>
            </a:r>
            <a:br>
              <a:rPr lang="en-US" sz="3000" dirty="0"/>
            </a:br>
            <a:r>
              <a:rPr lang="en-US" sz="3000" dirty="0"/>
              <a:t>-Helpful parish based </a:t>
            </a:r>
            <a:r>
              <a:rPr lang="en-US" sz="3000" dirty="0" err="1"/>
              <a:t>programmes</a:t>
            </a:r>
            <a:r>
              <a:rPr lang="en-US" sz="3000" dirty="0"/>
              <a:t>:</a:t>
            </a:r>
            <a:br>
              <a:rPr lang="en-US" sz="3000" dirty="0"/>
            </a:br>
            <a:r>
              <a:rPr lang="en-US" sz="3000" dirty="0"/>
              <a:t>Landings </a:t>
            </a:r>
            <a:r>
              <a:rPr lang="en-US" sz="3000" dirty="0">
                <a:hlinkClick r:id="rId2"/>
              </a:rPr>
              <a:t>http://landingsintl.org/</a:t>
            </a:r>
            <a:r>
              <a:rPr lang="en-US" sz="3000" dirty="0"/>
              <a:t> </a:t>
            </a:r>
            <a:br>
              <a:rPr lang="en-US" sz="3000" dirty="0"/>
            </a:br>
            <a:r>
              <a:rPr lang="en-US" sz="3000" dirty="0"/>
              <a:t>Catholics Returning Home</a:t>
            </a:r>
            <a:br>
              <a:rPr lang="en-US" sz="3000" dirty="0"/>
            </a:br>
            <a:r>
              <a:rPr lang="en-US" sz="3000" dirty="0">
                <a:hlinkClick r:id="rId3"/>
              </a:rPr>
              <a:t>www.catholicsreturninghome.org</a:t>
            </a:r>
            <a:r>
              <a:rPr lang="en-US" sz="3000" dirty="0"/>
              <a:t> </a:t>
            </a:r>
            <a:br>
              <a:rPr lang="en-US" sz="3000" dirty="0"/>
            </a:br>
            <a:r>
              <a:rPr lang="en-US" sz="3000" dirty="0">
                <a:hlinkClick r:id="rId4"/>
              </a:rPr>
              <a:t>www.CatholicsComeHome.org</a:t>
            </a:r>
            <a:r>
              <a:rPr lang="en-US" sz="3000" dirty="0"/>
              <a:t>  </a:t>
            </a:r>
          </a:p>
        </p:txBody>
      </p:sp>
      <p:pic>
        <p:nvPicPr>
          <p:cNvPr id="8" name="Picture 7" descr="Boy in park holding magnifying glass to eye with friends">
            <a:extLst>
              <a:ext uri="{FF2B5EF4-FFF2-40B4-BE49-F238E27FC236}">
                <a16:creationId xmlns="" xmlns:a16="http://schemas.microsoft.com/office/drawing/2014/main" id="{03504183-8D89-4DB9-9F21-B6B8D99E3587}"/>
              </a:ext>
            </a:extLst>
          </p:cNvPr>
          <p:cNvPicPr>
            <a:picLocks noChangeAspect="1"/>
          </p:cNvPicPr>
          <p:nvPr/>
        </p:nvPicPr>
        <p:blipFill>
          <a:blip r:embed="rId5"/>
          <a:stretch>
            <a:fillRect/>
          </a:stretch>
        </p:blipFill>
        <p:spPr>
          <a:xfrm>
            <a:off x="3004086" y="143893"/>
            <a:ext cx="1468064" cy="978470"/>
          </a:xfrm>
          <a:prstGeom prst="ellipse">
            <a:avLst/>
          </a:prstGeom>
          <a:ln>
            <a:noFill/>
          </a:ln>
          <a:effectLst>
            <a:softEdge rad="112500"/>
          </a:effectLst>
        </p:spPr>
      </p:pic>
      <p:pic>
        <p:nvPicPr>
          <p:cNvPr id="3" name="Picture 2"/>
          <p:cNvPicPr>
            <a:picLocks noChangeAspect="1"/>
          </p:cNvPicPr>
          <p:nvPr/>
        </p:nvPicPr>
        <p:blipFill>
          <a:blip r:embed="rId6"/>
          <a:stretch>
            <a:fillRect/>
          </a:stretch>
        </p:blipFill>
        <p:spPr>
          <a:xfrm>
            <a:off x="5699236" y="71510"/>
            <a:ext cx="6391787" cy="4160335"/>
          </a:xfrm>
          <a:prstGeom prst="rect">
            <a:avLst/>
          </a:prstGeom>
        </p:spPr>
      </p:pic>
      <p:pic>
        <p:nvPicPr>
          <p:cNvPr id="4" name="Picture 3"/>
          <p:cNvPicPr>
            <a:picLocks noChangeAspect="1"/>
          </p:cNvPicPr>
          <p:nvPr/>
        </p:nvPicPr>
        <p:blipFill>
          <a:blip r:embed="rId7"/>
          <a:stretch>
            <a:fillRect/>
          </a:stretch>
        </p:blipFill>
        <p:spPr>
          <a:xfrm>
            <a:off x="140269" y="3064526"/>
            <a:ext cx="4069124" cy="3793474"/>
          </a:xfrm>
          <a:prstGeom prst="rect">
            <a:avLst/>
          </a:prstGeom>
        </p:spPr>
      </p:pic>
      <p:pic>
        <p:nvPicPr>
          <p:cNvPr id="5" name="Picture 4"/>
          <p:cNvPicPr>
            <a:picLocks noChangeAspect="1"/>
          </p:cNvPicPr>
          <p:nvPr/>
        </p:nvPicPr>
        <p:blipFill>
          <a:blip r:embed="rId8"/>
          <a:stretch>
            <a:fillRect/>
          </a:stretch>
        </p:blipFill>
        <p:spPr>
          <a:xfrm>
            <a:off x="0" y="478134"/>
            <a:ext cx="12192000" cy="5901732"/>
          </a:xfrm>
          <a:prstGeom prst="rect">
            <a:avLst/>
          </a:prstGeom>
        </p:spPr>
      </p:pic>
    </p:spTree>
    <p:extLst>
      <p:ext uri="{BB962C8B-B14F-4D97-AF65-F5344CB8AC3E}">
        <p14:creationId xmlns:p14="http://schemas.microsoft.com/office/powerpoint/2010/main" val="416090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9284" y="585132"/>
            <a:ext cx="3707934" cy="2476850"/>
          </a:xfrm>
        </p:spPr>
        <p:txBody>
          <a:bodyPr>
            <a:normAutofit/>
          </a:bodyPr>
          <a:lstStyle/>
          <a:p>
            <a:r>
              <a:rPr lang="en-GB" sz="3200" dirty="0"/>
              <a:t>Unless we address what drew people away from the Church and God,</a:t>
            </a:r>
          </a:p>
        </p:txBody>
      </p:sp>
      <p:pic>
        <p:nvPicPr>
          <p:cNvPr id="4" name="Picture 3">
            <a:extLst>
              <a:ext uri="{FF2B5EF4-FFF2-40B4-BE49-F238E27FC236}">
                <a16:creationId xmlns="" xmlns:a16="http://schemas.microsoft.com/office/drawing/2014/main" id="{6ECB034B-6A47-48A0-92DD-C590D862DE05}"/>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5946905" y="98572"/>
            <a:ext cx="4731391" cy="3154261"/>
          </a:xfrm>
          <a:prstGeom prst="ellipse">
            <a:avLst/>
          </a:prstGeom>
          <a:ln>
            <a:noFill/>
          </a:ln>
          <a:effectLst>
            <a:softEdge rad="112500"/>
          </a:effectLst>
        </p:spPr>
      </p:pic>
      <p:pic>
        <p:nvPicPr>
          <p:cNvPr id="9" name="Picture 8" descr="A picture containing person, outdoor, woman, young&#10;&#10;Description automatically generated">
            <a:extLst>
              <a:ext uri="{FF2B5EF4-FFF2-40B4-BE49-F238E27FC236}">
                <a16:creationId xmlns="" xmlns:a16="http://schemas.microsoft.com/office/drawing/2014/main" id="{E765155F-80D4-4891-88F1-8D2B96824EE2}"/>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1789591" y="2969703"/>
            <a:ext cx="4072471" cy="3616354"/>
          </a:xfrm>
          <a:prstGeom prst="ellipse">
            <a:avLst/>
          </a:prstGeom>
          <a:ln>
            <a:noFill/>
          </a:ln>
          <a:effectLst>
            <a:softEdge rad="112500"/>
          </a:effectLst>
        </p:spPr>
      </p:pic>
      <p:sp>
        <p:nvSpPr>
          <p:cNvPr id="12" name="TextBox 11">
            <a:extLst>
              <a:ext uri="{FF2B5EF4-FFF2-40B4-BE49-F238E27FC236}">
                <a16:creationId xmlns="" xmlns:a16="http://schemas.microsoft.com/office/drawing/2014/main" id="{5C2296A2-97A2-43C4-8DBA-CB9CE4F87FEC}"/>
              </a:ext>
            </a:extLst>
          </p:cNvPr>
          <p:cNvSpPr txBox="1"/>
          <p:nvPr/>
        </p:nvSpPr>
        <p:spPr>
          <a:xfrm>
            <a:off x="6096000" y="4110604"/>
            <a:ext cx="4091922" cy="1569660"/>
          </a:xfrm>
          <a:prstGeom prst="rect">
            <a:avLst/>
          </a:prstGeom>
          <a:noFill/>
        </p:spPr>
        <p:txBody>
          <a:bodyPr wrap="square" rtlCol="0">
            <a:spAutoFit/>
          </a:bodyPr>
          <a:lstStyle/>
          <a:p>
            <a:r>
              <a:rPr lang="en-GB" sz="3200" dirty="0"/>
              <a:t>chances are very low that our returnees will stay.</a:t>
            </a:r>
          </a:p>
        </p:txBody>
      </p:sp>
      <p:pic>
        <p:nvPicPr>
          <p:cNvPr id="13" name="Picture 12" descr="Boy in park holding magnifying glass to eye with friends">
            <a:extLst>
              <a:ext uri="{FF2B5EF4-FFF2-40B4-BE49-F238E27FC236}">
                <a16:creationId xmlns="" xmlns:a16="http://schemas.microsoft.com/office/drawing/2014/main" id="{17A0E8FF-FB03-492B-A6D1-06D06ED56040}"/>
              </a:ext>
            </a:extLst>
          </p:cNvPr>
          <p:cNvPicPr>
            <a:picLocks noChangeAspect="1"/>
          </p:cNvPicPr>
          <p:nvPr/>
        </p:nvPicPr>
        <p:blipFill>
          <a:blip r:embed="rId6"/>
          <a:stretch>
            <a:fillRect/>
          </a:stretch>
        </p:blipFill>
        <p:spPr>
          <a:xfrm>
            <a:off x="10510886" y="95897"/>
            <a:ext cx="1468064" cy="978470"/>
          </a:xfrm>
          <a:prstGeom prst="ellipse">
            <a:avLst/>
          </a:prstGeom>
          <a:ln>
            <a:noFill/>
          </a:ln>
          <a:effectLst>
            <a:softEdge rad="112500"/>
          </a:effectLst>
        </p:spPr>
      </p:pic>
    </p:spTree>
    <p:extLst>
      <p:ext uri="{BB962C8B-B14F-4D97-AF65-F5344CB8AC3E}">
        <p14:creationId xmlns:p14="http://schemas.microsoft.com/office/powerpoint/2010/main" val="25885110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range, light, bird, large&#10;&#10;Description automatically generated">
            <a:extLst>
              <a:ext uri="{FF2B5EF4-FFF2-40B4-BE49-F238E27FC236}">
                <a16:creationId xmlns="" xmlns:a16="http://schemas.microsoft.com/office/drawing/2014/main" id="{3D16971C-B4AF-452B-9A03-A233A4340DE5}"/>
              </a:ext>
            </a:extLst>
          </p:cNvPr>
          <p:cNvPicPr>
            <a:picLocks noChangeAspect="1"/>
          </p:cNvPicPr>
          <p:nvPr/>
        </p:nvPicPr>
        <p:blipFill rotWithShape="1">
          <a:blip r:embed="rId2"/>
          <a:srcRect t="9091" r="13816" b="-3"/>
          <a:stretch/>
        </p:blipFill>
        <p:spPr>
          <a:xfrm>
            <a:off x="4166616" y="10"/>
            <a:ext cx="6501384" cy="6857990"/>
          </a:xfrm>
          <a:prstGeom prst="rect">
            <a:avLst/>
          </a:prstGeom>
        </p:spPr>
      </p:pic>
      <p:sp>
        <p:nvSpPr>
          <p:cNvPr id="2" name="Title 1"/>
          <p:cNvSpPr>
            <a:spLocks noGrp="1"/>
          </p:cNvSpPr>
          <p:nvPr>
            <p:ph type="title"/>
          </p:nvPr>
        </p:nvSpPr>
        <p:spPr>
          <a:xfrm>
            <a:off x="463588" y="1043536"/>
            <a:ext cx="3335902" cy="3922602"/>
          </a:xfrm>
        </p:spPr>
        <p:txBody>
          <a:bodyPr vert="horz" lIns="91440" tIns="45720" rIns="91440" bIns="45720" rtlCol="0" anchor="b">
            <a:noAutofit/>
          </a:bodyPr>
          <a:lstStyle/>
          <a:p>
            <a:r>
              <a:rPr lang="en-US" sz="3200" dirty="0"/>
              <a:t>All these are works of the Holy Spirit</a:t>
            </a:r>
            <a:br>
              <a:rPr lang="en-US" sz="3200" dirty="0"/>
            </a:br>
            <a:r>
              <a:rPr lang="en-US" sz="3200" dirty="0"/>
              <a:t/>
            </a:r>
            <a:br>
              <a:rPr lang="en-US" sz="3200" dirty="0"/>
            </a:br>
            <a:r>
              <a:rPr lang="en-US" sz="3200" dirty="0"/>
              <a:t>So watch, listen, and respect what is happening with someone who already has a basic trust!</a:t>
            </a:r>
          </a:p>
        </p:txBody>
      </p:sp>
      <p:pic>
        <p:nvPicPr>
          <p:cNvPr id="6" name="Picture 5" descr="Boy in park holding magnifying glass to eye with friends">
            <a:extLst>
              <a:ext uri="{FF2B5EF4-FFF2-40B4-BE49-F238E27FC236}">
                <a16:creationId xmlns="" xmlns:a16="http://schemas.microsoft.com/office/drawing/2014/main" id="{832F035B-EA03-4EEA-B831-29777C9FC66C}"/>
              </a:ext>
            </a:extLst>
          </p:cNvPr>
          <p:cNvPicPr>
            <a:picLocks noChangeAspect="1"/>
          </p:cNvPicPr>
          <p:nvPr/>
        </p:nvPicPr>
        <p:blipFill>
          <a:blip r:embed="rId3"/>
          <a:stretch>
            <a:fillRect/>
          </a:stretch>
        </p:blipFill>
        <p:spPr>
          <a:xfrm>
            <a:off x="9199935" y="143893"/>
            <a:ext cx="1468064" cy="978470"/>
          </a:xfrm>
          <a:prstGeom prst="rect">
            <a:avLst/>
          </a:prstGeom>
        </p:spPr>
      </p:pic>
    </p:spTree>
    <p:extLst>
      <p:ext uri="{BB962C8B-B14F-4D97-AF65-F5344CB8AC3E}">
        <p14:creationId xmlns:p14="http://schemas.microsoft.com/office/powerpoint/2010/main" val="371501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9C93AE3-780B-48AF-B0FC-F3B2836A1BC4}"/>
              </a:ext>
            </a:extLst>
          </p:cNvPr>
          <p:cNvPicPr>
            <a:picLocks noChangeAspect="1"/>
          </p:cNvPicPr>
          <p:nvPr/>
        </p:nvPicPr>
        <p:blipFill>
          <a:blip r:embed="rId2"/>
          <a:srcRect/>
          <a:stretch/>
        </p:blipFill>
        <p:spPr>
          <a:xfrm>
            <a:off x="5658620" y="0"/>
            <a:ext cx="5013190"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2" name="Title 1"/>
          <p:cNvSpPr>
            <a:spLocks noGrp="1"/>
          </p:cNvSpPr>
          <p:nvPr>
            <p:ph type="title"/>
          </p:nvPr>
        </p:nvSpPr>
        <p:spPr>
          <a:xfrm>
            <a:off x="1275512" y="350060"/>
            <a:ext cx="3360800" cy="6239925"/>
          </a:xfrm>
        </p:spPr>
        <p:txBody>
          <a:bodyPr vert="horz" lIns="91440" tIns="45720" rIns="91440" bIns="45720" rtlCol="0" anchor="b">
            <a:normAutofit/>
          </a:bodyPr>
          <a:lstStyle/>
          <a:p>
            <a:r>
              <a:rPr lang="en-US" sz="3600" dirty="0"/>
              <a:t>Curiosity about what?</a:t>
            </a:r>
            <a:br>
              <a:rPr lang="en-US" sz="3600" dirty="0"/>
            </a:br>
            <a:r>
              <a:rPr lang="en-US" sz="3600" dirty="0"/>
              <a:t> </a:t>
            </a:r>
            <a:br>
              <a:rPr lang="en-US" sz="3600" dirty="0"/>
            </a:br>
            <a:r>
              <a:rPr lang="en-US" sz="3600" dirty="0"/>
              <a:t/>
            </a:r>
            <a:br>
              <a:rPr lang="en-US" sz="3600" dirty="0"/>
            </a:br>
            <a:r>
              <a:rPr lang="en-US" sz="3600" dirty="0"/>
              <a:t>Jesus</a:t>
            </a:r>
            <a:r>
              <a:rPr lang="en-US" sz="2000" dirty="0"/>
              <a:t/>
            </a:r>
            <a:br>
              <a:rPr lang="en-US" sz="2000" dirty="0"/>
            </a:br>
            <a:r>
              <a:rPr lang="en-US" sz="2000" dirty="0"/>
              <a:t/>
            </a:r>
            <a:br>
              <a:rPr lang="en-US" sz="2000" dirty="0"/>
            </a:br>
            <a:r>
              <a:rPr lang="en-US" sz="2000" dirty="0"/>
              <a:t/>
            </a:r>
            <a:br>
              <a:rPr lang="en-US" sz="2000" dirty="0"/>
            </a:br>
            <a:r>
              <a:rPr lang="en-US" sz="2400" dirty="0"/>
              <a:t>To arouse curiosity about Jesus we need to talk about Jesus; </a:t>
            </a:r>
            <a:br>
              <a:rPr lang="en-US" sz="2400" dirty="0"/>
            </a:br>
            <a:r>
              <a:rPr lang="en-US" sz="2400" dirty="0"/>
              <a:t>about Jesus with whom you have a </a:t>
            </a:r>
            <a:r>
              <a:rPr lang="en-US" sz="2400" u="sng" dirty="0"/>
              <a:t>personal relationship</a:t>
            </a:r>
            <a:r>
              <a:rPr lang="en-US" sz="2400" dirty="0"/>
              <a:t>. </a:t>
            </a:r>
            <a:r>
              <a:rPr lang="en-US" sz="2400" dirty="0" smtClean="0"/>
              <a:t/>
            </a:r>
            <a:br>
              <a:rPr lang="en-US" sz="2400" dirty="0" smtClean="0"/>
            </a:br>
            <a:r>
              <a:rPr lang="en-US" sz="2400" dirty="0"/>
              <a:t/>
            </a:r>
            <a:br>
              <a:rPr lang="en-US" sz="2400" dirty="0"/>
            </a:br>
            <a:r>
              <a:rPr lang="en-US" sz="1700" dirty="0" smtClean="0"/>
              <a:t>p.141</a:t>
            </a:r>
            <a:endParaRPr lang="en-US" sz="1700" dirty="0"/>
          </a:p>
        </p:txBody>
      </p:sp>
      <p:pic>
        <p:nvPicPr>
          <p:cNvPr id="12" name="Picture 11" descr="Boy in park holding magnifying glass to eye with friends">
            <a:extLst>
              <a:ext uri="{FF2B5EF4-FFF2-40B4-BE49-F238E27FC236}">
                <a16:creationId xmlns="" xmlns:a16="http://schemas.microsoft.com/office/drawing/2014/main" id="{EF77074C-18A3-4015-9562-38BC865527EB}"/>
              </a:ext>
            </a:extLst>
          </p:cNvPr>
          <p:cNvPicPr>
            <a:picLocks noChangeAspect="1"/>
          </p:cNvPicPr>
          <p:nvPr/>
        </p:nvPicPr>
        <p:blipFill>
          <a:blip r:embed="rId3"/>
          <a:stretch>
            <a:fillRect/>
          </a:stretch>
        </p:blipFill>
        <p:spPr>
          <a:xfrm>
            <a:off x="9199935" y="143893"/>
            <a:ext cx="1468064" cy="978470"/>
          </a:xfrm>
          <a:prstGeom prst="rect">
            <a:avLst/>
          </a:prstGeom>
        </p:spPr>
      </p:pic>
    </p:spTree>
    <p:extLst>
      <p:ext uri="{BB962C8B-B14F-4D97-AF65-F5344CB8AC3E}">
        <p14:creationId xmlns:p14="http://schemas.microsoft.com/office/powerpoint/2010/main" val="94915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red shirt&#10;&#10;Description automatically generated">
            <a:extLst>
              <a:ext uri="{FF2B5EF4-FFF2-40B4-BE49-F238E27FC236}">
                <a16:creationId xmlns="" xmlns:a16="http://schemas.microsoft.com/office/drawing/2014/main" id="{814F5A62-9B15-412F-B083-64273E68A43B}"/>
              </a:ext>
            </a:extLst>
          </p:cNvPr>
          <p:cNvPicPr>
            <a:picLocks noChangeAspect="1"/>
          </p:cNvPicPr>
          <p:nvPr/>
        </p:nvPicPr>
        <p:blipFill rotWithShape="1">
          <a:blip r:embed="rId2"/>
          <a:srcRect r="-1" b="17405"/>
          <a:stretch/>
        </p:blipFill>
        <p:spPr>
          <a:xfrm>
            <a:off x="4606596" y="10"/>
            <a:ext cx="6061405"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2" name="Title 1"/>
          <p:cNvSpPr>
            <a:spLocks noGrp="1"/>
          </p:cNvSpPr>
          <p:nvPr>
            <p:ph type="title"/>
          </p:nvPr>
        </p:nvSpPr>
        <p:spPr>
          <a:xfrm>
            <a:off x="181302" y="143893"/>
            <a:ext cx="5407574" cy="5586873"/>
          </a:xfrm>
        </p:spPr>
        <p:txBody>
          <a:bodyPr vert="horz" lIns="91440" tIns="45720" rIns="91440" bIns="45720" rtlCol="0" anchor="b">
            <a:normAutofit/>
          </a:bodyPr>
          <a:lstStyle/>
          <a:p>
            <a:r>
              <a:rPr lang="en-US" sz="1100" dirty="0"/>
              <a:t> </a:t>
            </a:r>
            <a:br>
              <a:rPr lang="en-US" sz="1100" dirty="0"/>
            </a:br>
            <a:r>
              <a:rPr lang="en-US" sz="2800" dirty="0"/>
              <a:t>Whenever we treat Jesus as a</a:t>
            </a:r>
            <a:br>
              <a:rPr lang="en-US" sz="2800" dirty="0"/>
            </a:br>
            <a:r>
              <a:rPr lang="en-US" sz="2800" dirty="0"/>
              <a:t> “topic’’</a:t>
            </a:r>
            <a:br>
              <a:rPr lang="en-US" sz="2800" dirty="0"/>
            </a:br>
            <a:r>
              <a:rPr lang="en-US" sz="2800" dirty="0"/>
              <a:t> instead of as</a:t>
            </a:r>
            <a:br>
              <a:rPr lang="en-US" sz="2800" dirty="0"/>
            </a:br>
            <a:r>
              <a:rPr lang="en-US" sz="2800" dirty="0"/>
              <a:t>“the whole spiritual good of the Church”</a:t>
            </a:r>
            <a:br>
              <a:rPr lang="en-US" sz="2800" dirty="0"/>
            </a:br>
            <a:r>
              <a:rPr lang="en-US" sz="2800" dirty="0"/>
              <a:t> or as a ‘’belief” among other beliefs</a:t>
            </a:r>
            <a:br>
              <a:rPr lang="en-US" sz="2800" dirty="0"/>
            </a:br>
            <a:r>
              <a:rPr lang="en-US" sz="2800" dirty="0"/>
              <a:t>  instead of</a:t>
            </a:r>
            <a:br>
              <a:rPr lang="en-US" sz="2800" dirty="0"/>
            </a:br>
            <a:r>
              <a:rPr lang="en-US" sz="2800" dirty="0"/>
              <a:t> as Lord, Head, Bridegroom, and Elder Brother</a:t>
            </a:r>
            <a:br>
              <a:rPr lang="en-US" sz="2800" dirty="0"/>
            </a:br>
            <a:r>
              <a:rPr lang="en-US" sz="2800" dirty="0"/>
              <a:t> we profoundly’ distort the faith </a:t>
            </a:r>
            <a:br>
              <a:rPr lang="en-US" sz="2800" dirty="0"/>
            </a:br>
            <a:r>
              <a:rPr lang="en-US" sz="2800" dirty="0"/>
              <a:t>and communicate an imperfect understanding of what it means to be Catholic.</a:t>
            </a:r>
            <a:endParaRPr lang="en-US" sz="1100" dirty="0"/>
          </a:p>
        </p:txBody>
      </p:sp>
      <p:pic>
        <p:nvPicPr>
          <p:cNvPr id="14" name="Picture 13" descr="Boy in park holding magnifying glass to eye with friends">
            <a:extLst>
              <a:ext uri="{FF2B5EF4-FFF2-40B4-BE49-F238E27FC236}">
                <a16:creationId xmlns="" xmlns:a16="http://schemas.microsoft.com/office/drawing/2014/main" id="{D98E103F-AD91-4AC3-A740-401F98B8E1BA}"/>
              </a:ext>
            </a:extLst>
          </p:cNvPr>
          <p:cNvPicPr>
            <a:picLocks noChangeAspect="1"/>
          </p:cNvPicPr>
          <p:nvPr/>
        </p:nvPicPr>
        <p:blipFill>
          <a:blip r:embed="rId3"/>
          <a:stretch>
            <a:fillRect/>
          </a:stretch>
        </p:blipFill>
        <p:spPr>
          <a:xfrm>
            <a:off x="9199935" y="143893"/>
            <a:ext cx="1468064" cy="978470"/>
          </a:xfrm>
          <a:prstGeom prst="rect">
            <a:avLst/>
          </a:prstGeom>
        </p:spPr>
      </p:pic>
    </p:spTree>
    <p:extLst>
      <p:ext uri="{BB962C8B-B14F-4D97-AF65-F5344CB8AC3E}">
        <p14:creationId xmlns:p14="http://schemas.microsoft.com/office/powerpoint/2010/main" val="77716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0365" y="3766661"/>
            <a:ext cx="4848966" cy="2677668"/>
          </a:xfrm>
        </p:spPr>
        <p:txBody>
          <a:bodyPr vert="horz" lIns="91440" tIns="45720" rIns="91440" bIns="45720" rtlCol="0" anchor="b">
            <a:normAutofit fontScale="90000"/>
          </a:bodyPr>
          <a:lstStyle/>
          <a:p>
            <a:r>
              <a:rPr lang="en-US" sz="3100" dirty="0"/>
              <a:t>The purpose of RCIA is </a:t>
            </a:r>
            <a:r>
              <a:rPr lang="en-US" sz="3100" dirty="0" smtClean="0"/>
              <a:t>to </a:t>
            </a:r>
            <a:r>
              <a:rPr lang="en-US" sz="3100" dirty="0"/>
              <a:t>help people </a:t>
            </a:r>
            <a:r>
              <a:rPr lang="en-US" sz="3100" u="sng" dirty="0"/>
              <a:t>fall in love </a:t>
            </a:r>
            <a:r>
              <a:rPr lang="en-US" sz="3100" dirty="0"/>
              <a:t>with Jesus, and to </a:t>
            </a:r>
            <a:r>
              <a:rPr lang="en-US" sz="3100" u="sng" dirty="0"/>
              <a:t>fall in love</a:t>
            </a:r>
            <a:r>
              <a:rPr lang="en-US" sz="3100" dirty="0"/>
              <a:t> with the Church.</a:t>
            </a:r>
            <a:r>
              <a:rPr lang="en-US" sz="1400" dirty="0"/>
              <a:t/>
            </a:r>
            <a:br>
              <a:rPr lang="en-US" sz="1400" dirty="0"/>
            </a:br>
            <a:r>
              <a:rPr lang="en-US" sz="1400" dirty="0"/>
              <a:t/>
            </a:r>
            <a:br>
              <a:rPr lang="en-US" sz="1400" dirty="0"/>
            </a:br>
            <a:r>
              <a:rPr lang="en-US" sz="2000" i="1" dirty="0"/>
              <a:t>‘The threshold of curiosity is a perfect time to explore that a </a:t>
            </a:r>
            <a:r>
              <a:rPr lang="en-US" sz="2000" i="1" u="sng" dirty="0"/>
              <a:t>personal God exists </a:t>
            </a:r>
            <a:r>
              <a:rPr lang="en-US" sz="2000" i="1" dirty="0"/>
              <a:t>and that you can have a personal relationship with Him.’ </a:t>
            </a:r>
            <a:r>
              <a:rPr lang="en-US" sz="2000" dirty="0"/>
              <a:t>/Sherry Weddell, p.144/</a:t>
            </a:r>
          </a:p>
        </p:txBody>
      </p:sp>
      <p:pic>
        <p:nvPicPr>
          <p:cNvPr id="4" name="Picture 3" descr="A person in a red shirt&#10;&#10;Description automatically generated">
            <a:extLst>
              <a:ext uri="{FF2B5EF4-FFF2-40B4-BE49-F238E27FC236}">
                <a16:creationId xmlns="" xmlns:a16="http://schemas.microsoft.com/office/drawing/2014/main" id="{D7FF50A6-DC0A-4C6C-B24F-49A669DF09DB}"/>
              </a:ext>
            </a:extLst>
          </p:cNvPr>
          <p:cNvPicPr>
            <a:picLocks noChangeAspect="1"/>
          </p:cNvPicPr>
          <p:nvPr/>
        </p:nvPicPr>
        <p:blipFill rotWithShape="1">
          <a:blip r:embed="rId2"/>
          <a:srcRect l="15609" r="15609" b="-2"/>
          <a:stretch/>
        </p:blipFill>
        <p:spPr>
          <a:xfrm>
            <a:off x="1762227" y="321733"/>
            <a:ext cx="3120339" cy="6214534"/>
          </a:xfrm>
          <a:prstGeom prst="rect">
            <a:avLst/>
          </a:prstGeom>
        </p:spPr>
      </p:pic>
      <p:pic>
        <p:nvPicPr>
          <p:cNvPr id="6" name="Picture 5" descr="A view of a large building&#10;&#10;Description automatically generated">
            <a:extLst>
              <a:ext uri="{FF2B5EF4-FFF2-40B4-BE49-F238E27FC236}">
                <a16:creationId xmlns="" xmlns:a16="http://schemas.microsoft.com/office/drawing/2014/main" id="{782EFDA8-4C45-4DE3-A857-A685217CD224}"/>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t="23484" b="2416"/>
          <a:stretch/>
        </p:blipFill>
        <p:spPr>
          <a:xfrm>
            <a:off x="5014723" y="299363"/>
            <a:ext cx="5412813" cy="3008188"/>
          </a:xfrm>
          <a:prstGeom prst="rect">
            <a:avLst/>
          </a:prstGeom>
        </p:spPr>
      </p:pic>
      <p:sp>
        <p:nvSpPr>
          <p:cNvPr id="7" name="TextBox 6">
            <a:extLst>
              <a:ext uri="{FF2B5EF4-FFF2-40B4-BE49-F238E27FC236}">
                <a16:creationId xmlns="" xmlns:a16="http://schemas.microsoft.com/office/drawing/2014/main" id="{805419F2-75A7-4C77-A7A7-CE14EB928E8F}"/>
              </a:ext>
            </a:extLst>
          </p:cNvPr>
          <p:cNvSpPr txBox="1"/>
          <p:nvPr/>
        </p:nvSpPr>
        <p:spPr>
          <a:xfrm>
            <a:off x="8120493" y="3107497"/>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4" tooltip="https://en.wikipedia.org/wiki/Riverside_Church">
                  <a:extLst>
                    <a:ext uri="{A12FA001-AC4F-418D-AE19-62706E023703}">
                      <ahyp:hlinkClr xmlns=""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5" tooltip="https://creativecommons.org/licenses/by-sa/3.0/">
                  <a:extLst>
                    <a:ext uri="{A12FA001-AC4F-418D-AE19-62706E023703}">
                      <ahyp:hlinkClr xmlns="" xmlns:ahyp="http://schemas.microsoft.com/office/drawing/2018/hyperlinkcolor" val="tx"/>
                    </a:ext>
                  </a:extLst>
                </a:hlinkClick>
              </a:rPr>
              <a:t>CC BY-SA</a:t>
            </a:r>
            <a:endParaRPr lang="en-GB" sz="700">
              <a:solidFill>
                <a:srgbClr val="FFFFFF"/>
              </a:solidFill>
            </a:endParaRPr>
          </a:p>
        </p:txBody>
      </p:sp>
      <p:pic>
        <p:nvPicPr>
          <p:cNvPr id="17" name="Picture 16" descr="Boy in park holding magnifying glass to eye with friends">
            <a:extLst>
              <a:ext uri="{FF2B5EF4-FFF2-40B4-BE49-F238E27FC236}">
                <a16:creationId xmlns="" xmlns:a16="http://schemas.microsoft.com/office/drawing/2014/main" id="{938EA497-8175-4F69-80C1-4AA3EF3A4E13}"/>
              </a:ext>
            </a:extLst>
          </p:cNvPr>
          <p:cNvPicPr>
            <a:picLocks noChangeAspect="1"/>
          </p:cNvPicPr>
          <p:nvPr/>
        </p:nvPicPr>
        <p:blipFill>
          <a:blip r:embed="rId6"/>
          <a:stretch>
            <a:fillRect/>
          </a:stretch>
        </p:blipFill>
        <p:spPr>
          <a:xfrm>
            <a:off x="9199935" y="143893"/>
            <a:ext cx="1468064" cy="978470"/>
          </a:xfrm>
          <a:prstGeom prst="rect">
            <a:avLst/>
          </a:prstGeom>
        </p:spPr>
      </p:pic>
    </p:spTree>
    <p:extLst>
      <p:ext uri="{BB962C8B-B14F-4D97-AF65-F5344CB8AC3E}">
        <p14:creationId xmlns:p14="http://schemas.microsoft.com/office/powerpoint/2010/main" val="418500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flying through the air&#10;&#10;Description automatically generated">
            <a:extLst>
              <a:ext uri="{FF2B5EF4-FFF2-40B4-BE49-F238E27FC236}">
                <a16:creationId xmlns="" xmlns:a16="http://schemas.microsoft.com/office/drawing/2014/main" id="{C9FBCBBD-832C-4CDE-8B8F-4AE8548DEF7C}"/>
              </a:ext>
            </a:extLst>
          </p:cNvPr>
          <p:cNvPicPr>
            <a:picLocks noChangeAspect="1"/>
          </p:cNvPicPr>
          <p:nvPr/>
        </p:nvPicPr>
        <p:blipFill rotWithShape="1">
          <a:blip r:embed="rId2">
            <a:extLst>
              <a:ext uri="{837473B0-CC2E-450A-ABE3-18F120FF3D39}">
                <a1611:picAttrSrcUrl xmlns="" xmlns:a1611="http://schemas.microsoft.com/office/drawing/2016/11/main" r:id="rId3"/>
              </a:ext>
            </a:extLst>
          </a:blip>
          <a:srcRect t="5031" r="1" b="1"/>
          <a:stretch/>
        </p:blipFill>
        <p:spPr>
          <a:xfrm>
            <a:off x="4166616" y="10"/>
            <a:ext cx="6501384" cy="6857990"/>
          </a:xfrm>
          <a:prstGeom prst="rect">
            <a:avLst/>
          </a:prstGeom>
        </p:spPr>
      </p:pic>
      <p:sp>
        <p:nvSpPr>
          <p:cNvPr id="2" name="Title 1"/>
          <p:cNvSpPr>
            <a:spLocks noGrp="1"/>
          </p:cNvSpPr>
          <p:nvPr>
            <p:ph type="title"/>
          </p:nvPr>
        </p:nvSpPr>
        <p:spPr>
          <a:xfrm>
            <a:off x="518768" y="977173"/>
            <a:ext cx="3017520" cy="3403708"/>
          </a:xfrm>
        </p:spPr>
        <p:txBody>
          <a:bodyPr vert="horz" lIns="91440" tIns="45720" rIns="91440" bIns="45720" rtlCol="0" anchor="b">
            <a:normAutofit fontScale="90000"/>
          </a:bodyPr>
          <a:lstStyle/>
          <a:p>
            <a:r>
              <a:rPr lang="en-US" sz="2800" i="1" dirty="0"/>
              <a:t>‘Those who don’t believe in a personal God and the possibility of a relationship with God will never be able to move beyond the threshold of curiosity.’</a:t>
            </a:r>
            <a:r>
              <a:rPr lang="en-US" sz="2000" dirty="0"/>
              <a:t/>
            </a:r>
            <a:br>
              <a:rPr lang="en-US" sz="2000" dirty="0"/>
            </a:br>
            <a:r>
              <a:rPr lang="en-US" sz="2000" dirty="0"/>
              <a:t/>
            </a:r>
            <a:br>
              <a:rPr lang="en-US" sz="2000" dirty="0"/>
            </a:br>
            <a:r>
              <a:rPr lang="en-US" sz="2000" dirty="0"/>
              <a:t>/Sherry Weddell, p.144/</a:t>
            </a:r>
          </a:p>
        </p:txBody>
      </p:sp>
      <p:pic>
        <p:nvPicPr>
          <p:cNvPr id="15" name="Picture 14" descr="Boy in park holding magnifying glass to eye with friends">
            <a:extLst>
              <a:ext uri="{FF2B5EF4-FFF2-40B4-BE49-F238E27FC236}">
                <a16:creationId xmlns="" xmlns:a16="http://schemas.microsoft.com/office/drawing/2014/main" id="{36B500E5-4BD8-4DB5-9780-28CF26DDFEB4}"/>
              </a:ext>
            </a:extLst>
          </p:cNvPr>
          <p:cNvPicPr>
            <a:picLocks noChangeAspect="1"/>
          </p:cNvPicPr>
          <p:nvPr/>
        </p:nvPicPr>
        <p:blipFill>
          <a:blip r:embed="rId4"/>
          <a:stretch>
            <a:fillRect/>
          </a:stretch>
        </p:blipFill>
        <p:spPr>
          <a:xfrm>
            <a:off x="9199935" y="143893"/>
            <a:ext cx="1468064" cy="978470"/>
          </a:xfrm>
          <a:prstGeom prst="rect">
            <a:avLst/>
          </a:prstGeom>
        </p:spPr>
      </p:pic>
    </p:spTree>
    <p:extLst>
      <p:ext uri="{BB962C8B-B14F-4D97-AF65-F5344CB8AC3E}">
        <p14:creationId xmlns:p14="http://schemas.microsoft.com/office/powerpoint/2010/main" val="39823007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ood, man, table, standing&#10;&#10;Description automatically generated">
            <a:extLst>
              <a:ext uri="{FF2B5EF4-FFF2-40B4-BE49-F238E27FC236}">
                <a16:creationId xmlns="" xmlns:a16="http://schemas.microsoft.com/office/drawing/2014/main" id="{70BE9CD6-37C9-4927-B3A2-9386C2F1EFF6}"/>
              </a:ext>
            </a:extLst>
          </p:cNvPr>
          <p:cNvPicPr>
            <a:picLocks noChangeAspect="1"/>
          </p:cNvPicPr>
          <p:nvPr/>
        </p:nvPicPr>
        <p:blipFill rotWithShape="1">
          <a:blip r:embed="rId2">
            <a:alphaModFix/>
            <a:extLst>
              <a:ext uri="{837473B0-CC2E-450A-ABE3-18F120FF3D39}">
                <a1611:picAttrSrcUrl xmlns="" xmlns:a1611="http://schemas.microsoft.com/office/drawing/2016/11/main" r:id="rId3"/>
              </a:ext>
            </a:extLst>
          </a:blip>
          <a:srcRect l="17057" r="4479"/>
          <a:stretch/>
        </p:blipFill>
        <p:spPr>
          <a:xfrm>
            <a:off x="1386835" y="-164597"/>
            <a:ext cx="4835780" cy="4622292"/>
          </a:xfrm>
          <a:prstGeom prst="rect">
            <a:avLst/>
          </a:prstGeom>
          <a:effectLst>
            <a:softEdge rad="533400"/>
          </a:effectLst>
        </p:spPr>
      </p:pic>
      <p:pic>
        <p:nvPicPr>
          <p:cNvPr id="4" name="Picture 3" descr="A picture containing tableware&#10;&#10;Description automatically generated">
            <a:extLst>
              <a:ext uri="{FF2B5EF4-FFF2-40B4-BE49-F238E27FC236}">
                <a16:creationId xmlns="" xmlns:a16="http://schemas.microsoft.com/office/drawing/2014/main" id="{55D06099-B20E-42DB-BF09-4A7198984C80}"/>
              </a:ext>
            </a:extLst>
          </p:cNvPr>
          <p:cNvPicPr>
            <a:picLocks noChangeAspect="1"/>
          </p:cNvPicPr>
          <p:nvPr/>
        </p:nvPicPr>
        <p:blipFill rotWithShape="1">
          <a:blip r:embed="rId4">
            <a:alphaModFix/>
            <a:extLst>
              <a:ext uri="{837473B0-CC2E-450A-ABE3-18F120FF3D39}">
                <a1611:picAttrSrcUrl xmlns="" xmlns:a1611="http://schemas.microsoft.com/office/drawing/2016/11/main" r:id="rId5"/>
              </a:ext>
            </a:extLst>
          </a:blip>
          <a:srcRect l="15904" r="2" b="2"/>
          <a:stretch/>
        </p:blipFill>
        <p:spPr>
          <a:xfrm>
            <a:off x="1876097" y="4267831"/>
            <a:ext cx="3232839" cy="2240018"/>
          </a:xfrm>
          <a:prstGeom prst="rect">
            <a:avLst/>
          </a:prstGeom>
          <a:effectLst>
            <a:softEdge rad="533400"/>
          </a:effectLst>
        </p:spPr>
      </p:pic>
      <p:sp>
        <p:nvSpPr>
          <p:cNvPr id="2" name="Title 1"/>
          <p:cNvSpPr>
            <a:spLocks noGrp="1"/>
          </p:cNvSpPr>
          <p:nvPr>
            <p:ph type="title"/>
          </p:nvPr>
        </p:nvSpPr>
        <p:spPr>
          <a:xfrm>
            <a:off x="6397289" y="1602442"/>
            <a:ext cx="4463802" cy="4723002"/>
          </a:xfrm>
        </p:spPr>
        <p:txBody>
          <a:bodyPr vert="horz" lIns="91440" tIns="45720" rIns="91440" bIns="45720" rtlCol="0" anchor="t">
            <a:normAutofit/>
          </a:bodyPr>
          <a:lstStyle/>
          <a:p>
            <a:r>
              <a:rPr lang="en-US" sz="2800" dirty="0">
                <a:solidFill>
                  <a:srgbClr val="000000"/>
                </a:solidFill>
              </a:rPr>
              <a:t> ‘At this stage individuals often need a very safe, non-threatening way to express their curiosity without overreaction or pressure from us. It is very important that we tread lightly here. You can easily quench inquiries by drowning a </a:t>
            </a:r>
            <a:r>
              <a:rPr lang="en-US" sz="2800" u="sng" dirty="0">
                <a:solidFill>
                  <a:srgbClr val="000000"/>
                </a:solidFill>
              </a:rPr>
              <a:t>teaspoon</a:t>
            </a:r>
            <a:r>
              <a:rPr lang="en-US" sz="2800" dirty="0">
                <a:solidFill>
                  <a:srgbClr val="000000"/>
                </a:solidFill>
              </a:rPr>
              <a:t> full of curiosity with a </a:t>
            </a:r>
            <a:r>
              <a:rPr lang="en-US" sz="2800" u="sng" dirty="0">
                <a:solidFill>
                  <a:srgbClr val="000000"/>
                </a:solidFill>
              </a:rPr>
              <a:t>gallon</a:t>
            </a:r>
            <a:r>
              <a:rPr lang="en-US" sz="2800" dirty="0">
                <a:solidFill>
                  <a:srgbClr val="000000"/>
                </a:solidFill>
              </a:rPr>
              <a:t> of answers.’</a:t>
            </a:r>
          </a:p>
        </p:txBody>
      </p:sp>
      <p:pic>
        <p:nvPicPr>
          <p:cNvPr id="11" name="Picture 10" descr="Boy in park holding magnifying glass to eye with friends">
            <a:extLst>
              <a:ext uri="{FF2B5EF4-FFF2-40B4-BE49-F238E27FC236}">
                <a16:creationId xmlns="" xmlns:a16="http://schemas.microsoft.com/office/drawing/2014/main" id="{1AC46B22-422C-46F6-BD95-175D36343D69}"/>
              </a:ext>
            </a:extLst>
          </p:cNvPr>
          <p:cNvPicPr>
            <a:picLocks noChangeAspect="1"/>
          </p:cNvPicPr>
          <p:nvPr/>
        </p:nvPicPr>
        <p:blipFill>
          <a:blip r:embed="rId6"/>
          <a:stretch>
            <a:fillRect/>
          </a:stretch>
        </p:blipFill>
        <p:spPr>
          <a:xfrm>
            <a:off x="9199935" y="143893"/>
            <a:ext cx="1468064" cy="978470"/>
          </a:xfrm>
          <a:prstGeom prst="rect">
            <a:avLst/>
          </a:prstGeom>
        </p:spPr>
      </p:pic>
    </p:spTree>
    <p:extLst>
      <p:ext uri="{BB962C8B-B14F-4D97-AF65-F5344CB8AC3E}">
        <p14:creationId xmlns:p14="http://schemas.microsoft.com/office/powerpoint/2010/main" val="39274028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94FB637-7941-4A8E-85D1-548029224EE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24667"/>
          <a:stretch/>
        </p:blipFill>
        <p:spPr>
          <a:xfrm>
            <a:off x="1524020" y="10"/>
            <a:ext cx="9143980" cy="6857990"/>
          </a:xfrm>
          <a:prstGeom prst="rect">
            <a:avLst/>
          </a:prstGeom>
        </p:spPr>
      </p:pic>
      <p:sp>
        <p:nvSpPr>
          <p:cNvPr id="2" name="Title 1"/>
          <p:cNvSpPr>
            <a:spLocks noGrp="1"/>
          </p:cNvSpPr>
          <p:nvPr>
            <p:ph type="title"/>
          </p:nvPr>
        </p:nvSpPr>
        <p:spPr>
          <a:xfrm>
            <a:off x="1882485" y="1122362"/>
            <a:ext cx="8231842" cy="3684530"/>
          </a:xfrm>
        </p:spPr>
        <p:txBody>
          <a:bodyPr vert="horz" lIns="91440" tIns="45720" rIns="91440" bIns="45720" rtlCol="0" anchor="b">
            <a:normAutofit/>
          </a:bodyPr>
          <a:lstStyle/>
          <a:p>
            <a:r>
              <a:rPr lang="en-US" i="1" dirty="0">
                <a:solidFill>
                  <a:srgbClr val="FFFFFF"/>
                </a:solidFill>
                <a:effectLst>
                  <a:outerShdw blurRad="38100" dist="38100" dir="2700000" algn="tl">
                    <a:srgbClr val="000000">
                      <a:alpha val="43137"/>
                    </a:srgbClr>
                  </a:outerShdw>
                </a:effectLst>
              </a:rPr>
              <a:t>‘Match your response to your friend’s level of curiosity, and then wait for him/her to become curious again.’</a:t>
            </a:r>
            <a:r>
              <a:rPr lang="en-US" sz="2400" dirty="0">
                <a:solidFill>
                  <a:srgbClr val="FFFFFF"/>
                </a:solidFill>
              </a:rPr>
              <a:t/>
            </a:r>
            <a:br>
              <a:rPr lang="en-US" sz="2400" dirty="0">
                <a:solidFill>
                  <a:srgbClr val="FFFFFF"/>
                </a:solidFill>
              </a:rPr>
            </a:br>
            <a:r>
              <a:rPr lang="en-US" sz="2400" dirty="0">
                <a:solidFill>
                  <a:srgbClr val="FFFFFF"/>
                </a:solidFill>
              </a:rPr>
              <a:t/>
            </a:r>
            <a:br>
              <a:rPr lang="en-US" sz="2400" dirty="0">
                <a:solidFill>
                  <a:srgbClr val="FFFFFF"/>
                </a:solidFill>
              </a:rPr>
            </a:br>
            <a:r>
              <a:rPr lang="en-US" sz="2400" dirty="0">
                <a:solidFill>
                  <a:srgbClr val="FFFFFF"/>
                </a:solidFill>
              </a:rPr>
              <a:t>/Sherry Weddell, p.145/</a:t>
            </a:r>
          </a:p>
        </p:txBody>
      </p:sp>
      <p:pic>
        <p:nvPicPr>
          <p:cNvPr id="6" name="Picture 5" descr="Boy in park holding magnifying glass to eye with friends">
            <a:extLst>
              <a:ext uri="{FF2B5EF4-FFF2-40B4-BE49-F238E27FC236}">
                <a16:creationId xmlns="" xmlns:a16="http://schemas.microsoft.com/office/drawing/2014/main" id="{3A1BF38C-A766-4ABE-AEB7-4CCC9A403719}"/>
              </a:ext>
            </a:extLst>
          </p:cNvPr>
          <p:cNvPicPr>
            <a:picLocks noChangeAspect="1"/>
          </p:cNvPicPr>
          <p:nvPr/>
        </p:nvPicPr>
        <p:blipFill>
          <a:blip r:embed="rId5"/>
          <a:stretch>
            <a:fillRect/>
          </a:stretch>
        </p:blipFill>
        <p:spPr>
          <a:xfrm>
            <a:off x="9199935" y="143893"/>
            <a:ext cx="1468064" cy="978470"/>
          </a:xfrm>
          <a:prstGeom prst="rect">
            <a:avLst/>
          </a:prstGeom>
        </p:spPr>
      </p:pic>
    </p:spTree>
    <p:extLst>
      <p:ext uri="{BB962C8B-B14F-4D97-AF65-F5344CB8AC3E}">
        <p14:creationId xmlns:p14="http://schemas.microsoft.com/office/powerpoint/2010/main" val="336557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mute="1">
                <p:cTn id="14" repeatCount="indefinite" fill="hold" display="0">
                  <p:stCondLst>
                    <p:cond delay="indefinite"/>
                  </p:stCondLst>
                </p:cTn>
                <p:tgtEl>
                  <p:spTgt spid="4"/>
                </p:tgtEl>
              </p:cMediaNode>
            </p:video>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417</Words>
  <Application>Microsoft Office PowerPoint</Application>
  <PresentationFormat>Widescreen</PresentationFormat>
  <Paragraphs>27</Paragraphs>
  <Slides>23</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Forming intentional [committed] disciples</vt:lpstr>
      <vt:lpstr>2nd Threshold: Curiosity  Once you have established a bridge of trust, your role is to help your friend move towards curiosity.  Curiosity can play out in varied ways.   - some people are curios instinctively about the peace of their Catholic partner  - some can be mysteriously moved by the rosary found among his grandmother’s things, p. 141</vt:lpstr>
      <vt:lpstr>All these are works of the Holy Spirit  So watch, listen, and respect what is happening with someone who already has a basic trust!</vt:lpstr>
      <vt:lpstr>Curiosity about what?    Jesus   To arouse curiosity about Jesus we need to talk about Jesus;  about Jesus with whom you have a personal relationship.   p.141</vt:lpstr>
      <vt:lpstr>  Whenever we treat Jesus as a  “topic’’  instead of as “the whole spiritual good of the Church”  or as a ‘’belief” among other beliefs   instead of  as Lord, Head, Bridegroom, and Elder Brother  we profoundly’ distort the faith  and communicate an imperfect understanding of what it means to be Catholic.</vt:lpstr>
      <vt:lpstr>The purpose of RCIA is to help people fall in love with Jesus, and to fall in love with the Church.  ‘The threshold of curiosity is a perfect time to explore that a personal God exists and that you can have a personal relationship with Him.’ /Sherry Weddell, p.144/</vt:lpstr>
      <vt:lpstr>‘Those who don’t believe in a personal God and the possibility of a relationship with God will never be able to move beyond the threshold of curiosity.’  /Sherry Weddell, p.144/</vt:lpstr>
      <vt:lpstr> ‘At this stage individuals often need a very safe, non-threatening way to express their curiosity without overreaction or pressure from us. It is very important that we tread lightly here. You can easily quench inquiries by drowning a teaspoon full of curiosity with a gallon of answers.’</vt:lpstr>
      <vt:lpstr>‘Match your response to your friend’s level of curiosity, and then wait for him/her to become curious again.’  /Sherry Weddell, p.145/</vt:lpstr>
      <vt:lpstr>The stages of curiosity   - Awareness: - of more possibilities in life  - Engagement: curious person taking steps to pursue curiosity  - Exchange: experience of intense curiosity</vt:lpstr>
      <vt:lpstr>One of the best ways to rouse curiosity is to ask questions, not answer them.  Jesus was master of asking questions. He didn’t so much run  Q &amp; A sessions.  In the NT He asked 183 questions and gave 3 answers.  </vt:lpstr>
      <vt:lpstr>‘What do you want me to do for you?’ (Mk 10:51)  Woman where are they? Has no one condemned you? (Jn 8:10)  But who do you say that I am? (Mt 16: 15)  Who touched my garments (Mk 5:30)</vt:lpstr>
      <vt:lpstr> The point of this approach is to allow the natural curiosity of the human person to draw him or her to an encounter with Jesus himself.</vt:lpstr>
      <vt:lpstr>  ‘In the Gospel of John we find Jesus constantly making statements that pull His hearers into wondering what He could mean: “Destroy this temple and in three days I will raise it up” (John 2:19)  “Unless one is born of water and the Spirit .. He cannot enter the kingdom of God” (John 3:5) </vt:lpstr>
      <vt:lpstr> “Unless you eat the flesh of the Son of man and drink his blood, You have no life in You” (John 6:53);  “Before Abraham was, I am” (Jn 8:58)  All of these sayings were to provoke curiosity, as a first reaction, even when the curiosity turned into bewilderment or even hostility against him.</vt:lpstr>
      <vt:lpstr>When you live a life that is inexplicable, apart from the grace and power of God and the Gospel, you will often spark curiosity, particularly in people who were previously hostile to faith or believers.  ‘To be a witness…means to live in such a way that one’s life would not make sense if God did not exist.’ /Emmnuel Cardinal Suhard/, p.148</vt:lpstr>
      <vt:lpstr>One powerful way to rouse curiosity is to tell stories. Jesus told a lot of stories and parables.  Telling stories from the NT or your own or someone else’s experiences of healing and forgiveness can be very thought-provoking.</vt:lpstr>
      <vt:lpstr> CURIOSITY Is NOT SEEKING   Curiosity involves trust but not openness to change.   And it is certainly not the intense spiritual quest of true seeking.</vt:lpstr>
      <vt:lpstr>  What many participants find hard to grasp at first is  the difference between  passively going with the flow  and a truly active spiritual quest.</vt:lpstr>
      <vt:lpstr> LIVING CURIOUSLY  - means more than being nice.  - it means that your life is inexplicable (you rejoice when people would normally be sad, or you have peace when people are upset, you have faith in the midst of storms of life)  - it requires that you think and act in Kingdom-oriented and countercultural way in your daily life.</vt:lpstr>
      <vt:lpstr>- Speaking the truth in love  - Honouring others with our words  - living in healthy relationships  - caring for the poor  - sharing possessions freely  - praying for healing  - simple family prayers together All these empowered by a personal relationship with Christ in the Eucharist             CAN ROUSE CURIOSITY</vt:lpstr>
      <vt:lpstr>To rouse curiosity  -Helpful parish based programmes: Landings http://landingsintl.org/  Catholics Returning Home www.catholicsreturninghome.org  www.CatholicsComeHome.org  </vt:lpstr>
      <vt:lpstr>Unless we address what drew people away from the Church and God,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Forming intentional [committed] disciples</dc:title>
  <dc:creator>Gabor Czako</dc:creator>
  <cp:lastModifiedBy>Microsoft account</cp:lastModifiedBy>
  <cp:revision>4</cp:revision>
  <dcterms:created xsi:type="dcterms:W3CDTF">2020-06-05T16:32:48Z</dcterms:created>
  <dcterms:modified xsi:type="dcterms:W3CDTF">2020-06-16T20:58:29Z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